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1" r:id="rId5"/>
    <p:sldId id="263" r:id="rId6"/>
    <p:sldId id="260" r:id="rId7"/>
    <p:sldId id="258" r:id="rId8"/>
    <p:sldId id="271" r:id="rId9"/>
    <p:sldId id="272" r:id="rId10"/>
    <p:sldId id="273" r:id="rId11"/>
    <p:sldId id="274" r:id="rId12"/>
    <p:sldId id="277" r:id="rId13"/>
    <p:sldId id="278" r:id="rId14"/>
    <p:sldId id="283" r:id="rId15"/>
    <p:sldId id="279" r:id="rId16"/>
    <p:sldId id="275" r:id="rId17"/>
    <p:sldId id="276" r:id="rId18"/>
    <p:sldId id="282" r:id="rId19"/>
    <p:sldId id="284" r:id="rId20"/>
    <p:sldId id="268" r:id="rId21"/>
    <p:sldId id="270" r:id="rId22"/>
    <p:sldId id="280" r:id="rId23"/>
    <p:sldId id="281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Lato" panose="020F0502020204030203" pitchFamily="34" charset="77"/>
      <p:regular r:id="rId30"/>
      <p:bold r:id="rId31"/>
      <p:italic r:id="rId32"/>
      <p:boldItalic r:id="rId33"/>
    </p:embeddedFont>
    <p:embeddedFont>
      <p:font typeface="Raleway" pitchFamily="2" charset="77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2"/>
    <p:restoredTop sz="96405"/>
  </p:normalViewPr>
  <p:slideViewPr>
    <p:cSldViewPr snapToGrid="0" snapToObjects="1">
      <p:cViewPr>
        <p:scale>
          <a:sx n="130" d="100"/>
          <a:sy n="130" d="100"/>
        </p:scale>
        <p:origin x="-1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9675-7AC9-B94E-BE4E-453D3BB4696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79221A-A951-8749-879E-FB2B3D36CD9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900" dirty="0">
              <a:solidFill>
                <a:schemeClr val="tx1"/>
              </a:solidFill>
              <a:latin typeface="Lato" panose="020F0502020204030203" pitchFamily="34" charset="77"/>
            </a:rPr>
            <a:t>Identifying</a:t>
          </a:r>
          <a:r>
            <a:rPr lang="en-US" sz="2900" dirty="0">
              <a:latin typeface="Lato" panose="020F0502020204030203" pitchFamily="34" charset="77"/>
            </a:rPr>
            <a:t> performance bottlenecks by exploring several solutions</a:t>
          </a:r>
        </a:p>
      </dgm:t>
    </dgm:pt>
    <dgm:pt modelId="{6A37FBBE-EEED-6A4F-BDEF-32DE5A2B0C82}" type="parTrans" cxnId="{14614AD2-5F1B-4846-9FC3-A83191F5E97B}">
      <dgm:prSet/>
      <dgm:spPr/>
      <dgm:t>
        <a:bodyPr/>
        <a:lstStyle/>
        <a:p>
          <a:endParaRPr lang="en-US"/>
        </a:p>
      </dgm:t>
    </dgm:pt>
    <dgm:pt modelId="{D920ED94-6278-F24F-81F7-B493C275D861}" type="sibTrans" cxnId="{14614AD2-5F1B-4846-9FC3-A83191F5E97B}">
      <dgm:prSet/>
      <dgm:spPr/>
      <dgm:t>
        <a:bodyPr/>
        <a:lstStyle/>
        <a:p>
          <a:endParaRPr lang="en-US"/>
        </a:p>
      </dgm:t>
    </dgm:pt>
    <dgm:pt modelId="{B2F38B9C-B6E7-D440-AA55-F52B46930EDF}" type="pres">
      <dgm:prSet presAssocID="{4EC49675-7AC9-B94E-BE4E-453D3BB4696C}" presName="linearFlow" presStyleCnt="0">
        <dgm:presLayoutVars>
          <dgm:dir/>
          <dgm:resizeHandles val="exact"/>
        </dgm:presLayoutVars>
      </dgm:prSet>
      <dgm:spPr/>
    </dgm:pt>
    <dgm:pt modelId="{4447547C-9AD8-6C4F-9903-CC6683321192}" type="pres">
      <dgm:prSet presAssocID="{D179221A-A951-8749-879E-FB2B3D36CD91}" presName="composite" presStyleCnt="0"/>
      <dgm:spPr/>
    </dgm:pt>
    <dgm:pt modelId="{BC2C6BC9-92D3-5E45-91E8-36049FC48BF9}" type="pres">
      <dgm:prSet presAssocID="{D179221A-A951-8749-879E-FB2B3D36CD91}" presName="imgShp" presStyleLbl="fgImgPlace1" presStyleIdx="0" presStyleCnt="1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F010D440-D10D-7D4D-8845-601482AF79F2}" type="pres">
      <dgm:prSet presAssocID="{D179221A-A951-8749-879E-FB2B3D36CD91}" presName="txShp" presStyleLbl="node1" presStyleIdx="0" presStyleCnt="1">
        <dgm:presLayoutVars>
          <dgm:bulletEnabled val="1"/>
        </dgm:presLayoutVars>
      </dgm:prSet>
      <dgm:spPr/>
    </dgm:pt>
  </dgm:ptLst>
  <dgm:cxnLst>
    <dgm:cxn modelId="{30AC99C3-C593-4446-B2C5-0B7936D7416B}" type="presOf" srcId="{D179221A-A951-8749-879E-FB2B3D36CD91}" destId="{F010D440-D10D-7D4D-8845-601482AF79F2}" srcOrd="0" destOrd="0" presId="urn:microsoft.com/office/officeart/2005/8/layout/vList3"/>
    <dgm:cxn modelId="{14614AD2-5F1B-4846-9FC3-A83191F5E97B}" srcId="{4EC49675-7AC9-B94E-BE4E-453D3BB4696C}" destId="{D179221A-A951-8749-879E-FB2B3D36CD91}" srcOrd="0" destOrd="0" parTransId="{6A37FBBE-EEED-6A4F-BDEF-32DE5A2B0C82}" sibTransId="{D920ED94-6278-F24F-81F7-B493C275D861}"/>
    <dgm:cxn modelId="{DD005CD7-1B77-0148-A5F5-7001485C3684}" type="presOf" srcId="{4EC49675-7AC9-B94E-BE4E-453D3BB4696C}" destId="{B2F38B9C-B6E7-D440-AA55-F52B46930EDF}" srcOrd="0" destOrd="0" presId="urn:microsoft.com/office/officeart/2005/8/layout/vList3"/>
    <dgm:cxn modelId="{6D39586F-0E37-3849-9E69-6F50B1039306}" type="presParOf" srcId="{B2F38B9C-B6E7-D440-AA55-F52B46930EDF}" destId="{4447547C-9AD8-6C4F-9903-CC6683321192}" srcOrd="0" destOrd="0" presId="urn:microsoft.com/office/officeart/2005/8/layout/vList3"/>
    <dgm:cxn modelId="{248AC62F-EBE5-5C48-A62C-437A518404BC}" type="presParOf" srcId="{4447547C-9AD8-6C4F-9903-CC6683321192}" destId="{BC2C6BC9-92D3-5E45-91E8-36049FC48BF9}" srcOrd="0" destOrd="0" presId="urn:microsoft.com/office/officeart/2005/8/layout/vList3"/>
    <dgm:cxn modelId="{5092C8FD-6678-7342-A509-53057797768E}" type="presParOf" srcId="{4447547C-9AD8-6C4F-9903-CC6683321192}" destId="{F010D440-D10D-7D4D-8845-601482AF79F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546DAC-AD07-2C4C-8C9E-21E956B670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B825A-3668-F24C-A6E5-BC081FBFEA61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  <a:latin typeface="Lato" panose="020F0502020204030203" pitchFamily="34" charset="77"/>
            </a:rPr>
            <a:t>Reducing</a:t>
          </a:r>
          <a:r>
            <a:rPr lang="en-US" dirty="0">
              <a:latin typeface="Lato" panose="020F0502020204030203" pitchFamily="34" charset="77"/>
            </a:rPr>
            <a:t> the PLTL formula synthesis problem to the bit-vector function synthesis problem</a:t>
          </a:r>
        </a:p>
      </dgm:t>
    </dgm:pt>
    <dgm:pt modelId="{4614992E-448D-FD4B-8191-7B8AB27B215C}" type="parTrans" cxnId="{F07726CD-D33D-EA4D-9E1A-53F73C14CC26}">
      <dgm:prSet/>
      <dgm:spPr/>
      <dgm:t>
        <a:bodyPr/>
        <a:lstStyle/>
        <a:p>
          <a:endParaRPr lang="en-US"/>
        </a:p>
      </dgm:t>
    </dgm:pt>
    <dgm:pt modelId="{1C71B302-A655-E14A-81C1-8F17862A6222}" type="sibTrans" cxnId="{F07726CD-D33D-EA4D-9E1A-53F73C14CC26}">
      <dgm:prSet/>
      <dgm:spPr/>
      <dgm:t>
        <a:bodyPr/>
        <a:lstStyle/>
        <a:p>
          <a:endParaRPr lang="en-US"/>
        </a:p>
      </dgm:t>
    </dgm:pt>
    <dgm:pt modelId="{7BFA5ECC-3724-9242-BF74-76FBD9F6368D}" type="pres">
      <dgm:prSet presAssocID="{F2546DAC-AD07-2C4C-8C9E-21E956B670F6}" presName="linearFlow" presStyleCnt="0">
        <dgm:presLayoutVars>
          <dgm:dir/>
          <dgm:resizeHandles val="exact"/>
        </dgm:presLayoutVars>
      </dgm:prSet>
      <dgm:spPr/>
    </dgm:pt>
    <dgm:pt modelId="{E50F886D-3A70-824E-9459-EBECD137D37D}" type="pres">
      <dgm:prSet presAssocID="{D63B825A-3668-F24C-A6E5-BC081FBFEA61}" presName="composite" presStyleCnt="0"/>
      <dgm:spPr/>
    </dgm:pt>
    <dgm:pt modelId="{1A57C11F-3559-F146-BED8-3A357DCE928F}" type="pres">
      <dgm:prSet presAssocID="{D63B825A-3668-F24C-A6E5-BC081FBFEA61}" presName="imgShp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44F41440-79E5-084E-B3F2-11A6361FAC15}" type="pres">
      <dgm:prSet presAssocID="{D63B825A-3668-F24C-A6E5-BC081FBFEA61}" presName="txShp" presStyleLbl="node1" presStyleIdx="0" presStyleCnt="1">
        <dgm:presLayoutVars>
          <dgm:bulletEnabled val="1"/>
        </dgm:presLayoutVars>
      </dgm:prSet>
      <dgm:spPr/>
    </dgm:pt>
  </dgm:ptLst>
  <dgm:cxnLst>
    <dgm:cxn modelId="{F07726CD-D33D-EA4D-9E1A-53F73C14CC26}" srcId="{F2546DAC-AD07-2C4C-8C9E-21E956B670F6}" destId="{D63B825A-3668-F24C-A6E5-BC081FBFEA61}" srcOrd="0" destOrd="0" parTransId="{4614992E-448D-FD4B-8191-7B8AB27B215C}" sibTransId="{1C71B302-A655-E14A-81C1-8F17862A6222}"/>
    <dgm:cxn modelId="{D90C28D9-D422-8E4C-A57B-AEF4DBF7E03C}" type="presOf" srcId="{F2546DAC-AD07-2C4C-8C9E-21E956B670F6}" destId="{7BFA5ECC-3724-9242-BF74-76FBD9F6368D}" srcOrd="0" destOrd="0" presId="urn:microsoft.com/office/officeart/2005/8/layout/vList3"/>
    <dgm:cxn modelId="{D02605E4-1857-C240-BC6C-8B24F48EFD42}" type="presOf" srcId="{D63B825A-3668-F24C-A6E5-BC081FBFEA61}" destId="{44F41440-79E5-084E-B3F2-11A6361FAC15}" srcOrd="0" destOrd="0" presId="urn:microsoft.com/office/officeart/2005/8/layout/vList3"/>
    <dgm:cxn modelId="{EB67A5D3-9200-2640-8661-65221B0F1AAF}" type="presParOf" srcId="{7BFA5ECC-3724-9242-BF74-76FBD9F6368D}" destId="{E50F886D-3A70-824E-9459-EBECD137D37D}" srcOrd="0" destOrd="0" presId="urn:microsoft.com/office/officeart/2005/8/layout/vList3"/>
    <dgm:cxn modelId="{8864B3E8-9ADE-D040-9308-173CF990153D}" type="presParOf" srcId="{E50F886D-3A70-824E-9459-EBECD137D37D}" destId="{1A57C11F-3559-F146-BED8-3A357DCE928F}" srcOrd="0" destOrd="0" presId="urn:microsoft.com/office/officeart/2005/8/layout/vList3"/>
    <dgm:cxn modelId="{006B3F45-8BA7-9E40-A8D8-1D5402606C95}" type="presParOf" srcId="{E50F886D-3A70-824E-9459-EBECD137D37D}" destId="{44F41440-79E5-084E-B3F2-11A6361FA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546DAC-AD07-2C4C-8C9E-21E956B670F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3B825A-3668-F24C-A6E5-BC081FBFEA61}">
      <dgm:prSet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US" sz="2900" b="1" dirty="0">
              <a:latin typeface="Lato" panose="020F0502020204030203" pitchFamily="34" charset="77"/>
            </a:rPr>
            <a:t>SYSLITE</a:t>
          </a:r>
          <a:r>
            <a:rPr lang="en-US" sz="2900" dirty="0">
              <a:latin typeface="Lato" panose="020F0502020204030203" pitchFamily="34" charset="77"/>
            </a:rPr>
            <a:t> on two case studies has a </a:t>
          </a:r>
          <a:r>
            <a:rPr lang="en-US" sz="2900" dirty="0">
              <a:solidFill>
                <a:schemeClr val="tx1"/>
              </a:solidFill>
              <a:latin typeface="Lato" panose="020F0502020204030203" pitchFamily="34" charset="77"/>
            </a:rPr>
            <a:t>speedup</a:t>
          </a:r>
          <a:r>
            <a:rPr lang="en-US" sz="2900" dirty="0">
              <a:latin typeface="Lato" panose="020F0502020204030203" pitchFamily="34" charset="77"/>
            </a:rPr>
            <a:t> of </a:t>
          </a:r>
          <a:r>
            <a:rPr lang="en-US" sz="2900" b="1" u="none" dirty="0">
              <a:latin typeface="Lato" panose="020F0502020204030203" pitchFamily="34" charset="77"/>
            </a:rPr>
            <a:t>28x-60x</a:t>
          </a:r>
          <a:r>
            <a:rPr lang="en-US" sz="2900" dirty="0">
              <a:latin typeface="Lato" panose="020F0502020204030203" pitchFamily="34" charset="77"/>
            </a:rPr>
            <a:t> over the baseline</a:t>
          </a:r>
        </a:p>
      </dgm:t>
    </dgm:pt>
    <dgm:pt modelId="{4614992E-448D-FD4B-8191-7B8AB27B215C}" type="parTrans" cxnId="{F07726CD-D33D-EA4D-9E1A-53F73C14CC26}">
      <dgm:prSet/>
      <dgm:spPr/>
      <dgm:t>
        <a:bodyPr/>
        <a:lstStyle/>
        <a:p>
          <a:endParaRPr lang="en-US"/>
        </a:p>
      </dgm:t>
    </dgm:pt>
    <dgm:pt modelId="{1C71B302-A655-E14A-81C1-8F17862A6222}" type="sibTrans" cxnId="{F07726CD-D33D-EA4D-9E1A-53F73C14CC26}">
      <dgm:prSet/>
      <dgm:spPr/>
      <dgm:t>
        <a:bodyPr/>
        <a:lstStyle/>
        <a:p>
          <a:endParaRPr lang="en-US"/>
        </a:p>
      </dgm:t>
    </dgm:pt>
    <dgm:pt modelId="{7BFA5ECC-3724-9242-BF74-76FBD9F6368D}" type="pres">
      <dgm:prSet presAssocID="{F2546DAC-AD07-2C4C-8C9E-21E956B670F6}" presName="linearFlow" presStyleCnt="0">
        <dgm:presLayoutVars>
          <dgm:dir/>
          <dgm:resizeHandles val="exact"/>
        </dgm:presLayoutVars>
      </dgm:prSet>
      <dgm:spPr/>
    </dgm:pt>
    <dgm:pt modelId="{E50F886D-3A70-824E-9459-EBECD137D37D}" type="pres">
      <dgm:prSet presAssocID="{D63B825A-3668-F24C-A6E5-BC081FBFEA61}" presName="composite" presStyleCnt="0"/>
      <dgm:spPr/>
    </dgm:pt>
    <dgm:pt modelId="{1A57C11F-3559-F146-BED8-3A357DCE928F}" type="pres">
      <dgm:prSet presAssocID="{D63B825A-3668-F24C-A6E5-BC081FBFEA61}" presName="imgShp" presStyleLbl="fgImgPlace1" presStyleIdx="0" presStyleCnt="1" custScaleX="99820" custScaleY="99820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</dgm:spPr>
    </dgm:pt>
    <dgm:pt modelId="{44F41440-79E5-084E-B3F2-11A6361FAC15}" type="pres">
      <dgm:prSet presAssocID="{D63B825A-3668-F24C-A6E5-BC081FBFEA61}" presName="txShp" presStyleLbl="node1" presStyleIdx="0" presStyleCnt="1">
        <dgm:presLayoutVars>
          <dgm:bulletEnabled val="1"/>
        </dgm:presLayoutVars>
      </dgm:prSet>
      <dgm:spPr/>
    </dgm:pt>
  </dgm:ptLst>
  <dgm:cxnLst>
    <dgm:cxn modelId="{F07726CD-D33D-EA4D-9E1A-53F73C14CC26}" srcId="{F2546DAC-AD07-2C4C-8C9E-21E956B670F6}" destId="{D63B825A-3668-F24C-A6E5-BC081FBFEA61}" srcOrd="0" destOrd="0" parTransId="{4614992E-448D-FD4B-8191-7B8AB27B215C}" sibTransId="{1C71B302-A655-E14A-81C1-8F17862A6222}"/>
    <dgm:cxn modelId="{D90C28D9-D422-8E4C-A57B-AEF4DBF7E03C}" type="presOf" srcId="{F2546DAC-AD07-2C4C-8C9E-21E956B670F6}" destId="{7BFA5ECC-3724-9242-BF74-76FBD9F6368D}" srcOrd="0" destOrd="0" presId="urn:microsoft.com/office/officeart/2005/8/layout/vList3"/>
    <dgm:cxn modelId="{D02605E4-1857-C240-BC6C-8B24F48EFD42}" type="presOf" srcId="{D63B825A-3668-F24C-A6E5-BC081FBFEA61}" destId="{44F41440-79E5-084E-B3F2-11A6361FAC15}" srcOrd="0" destOrd="0" presId="urn:microsoft.com/office/officeart/2005/8/layout/vList3"/>
    <dgm:cxn modelId="{EB67A5D3-9200-2640-8661-65221B0F1AAF}" type="presParOf" srcId="{7BFA5ECC-3724-9242-BF74-76FBD9F6368D}" destId="{E50F886D-3A70-824E-9459-EBECD137D37D}" srcOrd="0" destOrd="0" presId="urn:microsoft.com/office/officeart/2005/8/layout/vList3"/>
    <dgm:cxn modelId="{8864B3E8-9ADE-D040-9308-173CF990153D}" type="presParOf" srcId="{E50F886D-3A70-824E-9459-EBECD137D37D}" destId="{1A57C11F-3559-F146-BED8-3A357DCE928F}" srcOrd="0" destOrd="0" presId="urn:microsoft.com/office/officeart/2005/8/layout/vList3"/>
    <dgm:cxn modelId="{006B3F45-8BA7-9E40-A8D8-1D5402606C95}" type="presParOf" srcId="{E50F886D-3A70-824E-9459-EBECD137D37D}" destId="{44F41440-79E5-084E-B3F2-11A6361FAC1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0D440-D10D-7D4D-8845-601482AF79F2}">
      <dsp:nvSpPr>
        <dsp:cNvPr id="0" name=""/>
        <dsp:cNvSpPr/>
      </dsp:nvSpPr>
      <dsp:spPr>
        <a:xfrm rot="10800000">
          <a:off x="2370176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  <a:latin typeface="Lato" panose="020F0502020204030203" pitchFamily="34" charset="77"/>
            </a:rPr>
            <a:t>Identifying</a:t>
          </a:r>
          <a:r>
            <a:rPr lang="en-US" sz="2900" kern="1200" dirty="0">
              <a:latin typeface="Lato" panose="020F0502020204030203" pitchFamily="34" charset="77"/>
            </a:rPr>
            <a:t> performance bottlenecks by exploring several solutions</a:t>
          </a:r>
        </a:p>
      </dsp:txBody>
      <dsp:txXfrm rot="10800000">
        <a:off x="2734304" y="0"/>
        <a:ext cx="7600184" cy="1456513"/>
      </dsp:txXfrm>
    </dsp:sp>
    <dsp:sp modelId="{BC2C6BC9-92D3-5E45-91E8-36049FC48BF9}">
      <dsp:nvSpPr>
        <dsp:cNvPr id="0" name=""/>
        <dsp:cNvSpPr/>
      </dsp:nvSpPr>
      <dsp:spPr>
        <a:xfrm>
          <a:off x="1641920" y="0"/>
          <a:ext cx="1456513" cy="14565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41440-79E5-084E-B3F2-11A6361FAC15}">
      <dsp:nvSpPr>
        <dsp:cNvPr id="0" name=""/>
        <dsp:cNvSpPr/>
      </dsp:nvSpPr>
      <dsp:spPr>
        <a:xfrm rot="10800000">
          <a:off x="2370176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/>
              </a:solidFill>
              <a:latin typeface="Lato" panose="020F0502020204030203" pitchFamily="34" charset="77"/>
            </a:rPr>
            <a:t>Reducing</a:t>
          </a:r>
          <a:r>
            <a:rPr lang="en-US" sz="2900" kern="1200" dirty="0">
              <a:latin typeface="Lato" panose="020F0502020204030203" pitchFamily="34" charset="77"/>
            </a:rPr>
            <a:t> the PLTL formula synthesis problem to the bit-vector function synthesis problem</a:t>
          </a:r>
        </a:p>
      </dsp:txBody>
      <dsp:txXfrm rot="10800000">
        <a:off x="2734304" y="0"/>
        <a:ext cx="7600184" cy="1456513"/>
      </dsp:txXfrm>
    </dsp:sp>
    <dsp:sp modelId="{1A57C11F-3559-F146-BED8-3A357DCE928F}">
      <dsp:nvSpPr>
        <dsp:cNvPr id="0" name=""/>
        <dsp:cNvSpPr/>
      </dsp:nvSpPr>
      <dsp:spPr>
        <a:xfrm>
          <a:off x="1641920" y="0"/>
          <a:ext cx="1456513" cy="145651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F41440-79E5-084E-B3F2-11A6361FAC15}">
      <dsp:nvSpPr>
        <dsp:cNvPr id="0" name=""/>
        <dsp:cNvSpPr/>
      </dsp:nvSpPr>
      <dsp:spPr>
        <a:xfrm rot="10800000">
          <a:off x="2369521" y="0"/>
          <a:ext cx="7964312" cy="1456513"/>
        </a:xfrm>
        <a:prstGeom prst="homePlat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2282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latin typeface="Lato" panose="020F0502020204030203" pitchFamily="34" charset="77"/>
            </a:rPr>
            <a:t>SYSLITE</a:t>
          </a:r>
          <a:r>
            <a:rPr lang="en-US" sz="2900" kern="1200" dirty="0">
              <a:latin typeface="Lato" panose="020F0502020204030203" pitchFamily="34" charset="77"/>
            </a:rPr>
            <a:t> on two case studies has a </a:t>
          </a:r>
          <a:r>
            <a:rPr lang="en-US" sz="2900" kern="1200" dirty="0">
              <a:solidFill>
                <a:schemeClr val="tx1"/>
              </a:solidFill>
              <a:latin typeface="Lato" panose="020F0502020204030203" pitchFamily="34" charset="77"/>
            </a:rPr>
            <a:t>speedup</a:t>
          </a:r>
          <a:r>
            <a:rPr lang="en-US" sz="2900" kern="1200" dirty="0">
              <a:latin typeface="Lato" panose="020F0502020204030203" pitchFamily="34" charset="77"/>
            </a:rPr>
            <a:t> of </a:t>
          </a:r>
          <a:r>
            <a:rPr lang="en-US" sz="2900" b="1" u="none" kern="1200" dirty="0">
              <a:latin typeface="Lato" panose="020F0502020204030203" pitchFamily="34" charset="77"/>
            </a:rPr>
            <a:t>28x-60x</a:t>
          </a:r>
          <a:r>
            <a:rPr lang="en-US" sz="2900" kern="1200" dirty="0">
              <a:latin typeface="Lato" panose="020F0502020204030203" pitchFamily="34" charset="77"/>
            </a:rPr>
            <a:t> over the baseline</a:t>
          </a:r>
        </a:p>
      </dsp:txBody>
      <dsp:txXfrm rot="10800000">
        <a:off x="2733649" y="0"/>
        <a:ext cx="7600184" cy="1456513"/>
      </dsp:txXfrm>
    </dsp:sp>
    <dsp:sp modelId="{1A57C11F-3559-F146-BED8-3A357DCE928F}">
      <dsp:nvSpPr>
        <dsp:cNvPr id="0" name=""/>
        <dsp:cNvSpPr/>
      </dsp:nvSpPr>
      <dsp:spPr>
        <a:xfrm>
          <a:off x="1642575" y="1310"/>
          <a:ext cx="1453891" cy="1453891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CB16F-4A38-6445-8AE1-638F5C0B1979}" type="datetimeFigureOut">
              <a:rPr lang="en-US" smtClean="0"/>
              <a:t>9/21/20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3384F-72B0-F14F-BEFA-C898161B7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36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BD2E3-568C-734B-B299-32B04D6F2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aleway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AC9088-506D-8643-908A-C03065C43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718BC-101E-4444-A84B-4DA784E13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445C2-0097-9B48-83EA-71E75709EC23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0A010-8DFF-3B45-B029-0DBD4D5A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C45C2-B93F-4B4B-A80E-C6DAC2351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8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1DE5-84F9-974B-B060-936C4201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1699C1-D2AF-4540-A05A-130008F5A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02912-771C-AB41-A6C0-5D52816F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6F324-86D7-0B43-8291-4D33AC406FBC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59559-2F5B-3542-AD9D-7A8DF748C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80EBE-BD97-E84D-A858-04C9B8037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166E3D-3CA0-B640-BCFD-69CEE0A44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CDC75-C98E-D349-AD16-C03B969F2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844925-91D9-EC46-A81B-5BF8FF13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1466E-3EC7-2048-9AE9-C7E7D79A880D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16698-722A-BA40-BB2B-A7889CD08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FA864-78AE-8249-9F2E-95C63542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7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036FF-D18D-304C-8A91-B137B013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28842-33B4-E64C-9C48-FB79CAD71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B14A4-C339-4746-BDFC-8FFE8F5F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C1C67-8AA8-3E4D-AB0C-2C7BB38CA88B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5FC6B-5DAA-224A-A2BC-F9EEBD21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2FC9A-FD58-B346-9E5E-9A2BE71C5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9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A89DF-0F45-9945-B6C9-34561D19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6A53BA-0357-6740-A9EE-67FAE9328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138C5-9D46-CB48-ABE2-BA61F57FB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6285F1-1D31-4648-8E0A-2B70295CD555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4ED67A-DF07-B74F-A258-276F38CAD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1D595-BF1F-B54B-A905-DCA1E487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03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6D03C-D12B-6840-A4DC-5B39A1597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E561A-5C54-7446-8445-CAFA8F20E5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95960-417F-F24E-AA58-ADD6D553EA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D30F71-BB90-9A4D-B5C1-88B540E3F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9357C-BAB5-974A-A15D-F3B5B6B2AB6E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836D79-63CE-E045-8A1D-C8EC403B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511B6F-ABB9-4542-87E1-5E7CECA5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414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3DC14-7C3B-FA43-8CA5-160279072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AD21E4-41DA-944A-9E47-688D69FC1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3DE66E-8099-5542-AE59-5A412698E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88CEE7-D5EA-A64B-9BC9-F0004188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631D4F-517F-1C43-9EDF-71538B1080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684CF6-B51F-D24B-BFA2-31279835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6AC0-8EA4-1E43-95BE-2E0908873556}" type="datetime1">
              <a:rPr lang="en-US" smtClean="0"/>
              <a:t>9/21/20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01CF25-D1C6-1D48-846A-9325109C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8ACF4-A724-D343-A52B-3B073CAD2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0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5B59C-D93D-8A47-B6FE-7D5A8B7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F64889-CBB9-234C-9B05-7DC89C23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120E7-38C7-C54D-B3E2-23D26BF02633}" type="datetime1">
              <a:rPr lang="en-US" smtClean="0"/>
              <a:t>9/21/20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7B1A7-EFE8-B54D-81E9-B98AF64E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D08416-3380-5A4C-8643-7B8206A91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45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40E8BA-200E-724E-80E2-063D868D3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199C5-9006-E24D-A5C2-77E08550DE89}" type="datetime1">
              <a:rPr lang="en-US" smtClean="0"/>
              <a:t>9/21/20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A6708-E1BA-1B4A-99F4-549458ECC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24A37-B0F5-C742-A012-064EB3EA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34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45B2-A5AE-9A4A-9449-9D7075282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A8E36-5152-194C-98F1-71E65651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79238-F95D-7E48-9CD5-4227062A25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817E-EC9D-1443-A9A5-B93246979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8628-6A9A-7748-B04E-6E6BC06EB5F7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D9875-A4D6-3548-BF24-884C684E1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2D839-548D-034F-BCC3-18E2DA7D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9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B06ED-E759-6C41-8826-2537F8C6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FEB925-A95B-8A44-BCAC-BC61839EA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6D7DC-3618-5846-A24C-5F7B08733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97773-99DC-4D4D-AFE2-B41C39AA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8CB50-2DE4-0147-A1E7-C8A646149F52}" type="datetime1">
              <a:rPr lang="en-US" smtClean="0"/>
              <a:t>9/21/20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68A79D-6DAE-4A41-9878-89F5AD6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FMCAD'20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77890-B42E-F249-B8D4-0DB32FA2D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5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8DB64-DB87-D242-98F0-DEB0899CE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8F5C0-46B2-D34C-8EFB-270AE8982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99D12C-AD26-AB4B-9536-9E49F6174C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D6282-17D9-8C4F-8AD0-7936D9C57095}" type="datetime1">
              <a:rPr lang="en-US" smtClean="0"/>
              <a:t>9/21/20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1B8A1-80FA-3F4A-9C00-373176BE06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FMCAD'20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982AF6-A935-E148-8425-E077B04993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DEB57-696D-E546-A04D-6C162C241B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50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aleway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LC-UIowa/SySLit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3.png"/><Relationship Id="rId4" Type="http://schemas.openxmlformats.org/officeDocument/2006/relationships/image" Target="../media/image28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AF36B-048E-964D-991B-5C2A64E733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4232"/>
            <a:ext cx="9144000" cy="2387600"/>
          </a:xfrm>
        </p:spPr>
        <p:txBody>
          <a:bodyPr>
            <a:noAutofit/>
          </a:bodyPr>
          <a:lstStyle/>
          <a:p>
            <a:r>
              <a:rPr lang="en-US" sz="4500" b="1" dirty="0"/>
              <a:t>SYSLITE</a:t>
            </a:r>
            <a:r>
              <a:rPr lang="en-US" sz="4500" dirty="0"/>
              <a:t>: Syntax-Guided Synthesis of PLTL Formulas from Finite Traces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4BC2C5-B0A2-C64C-9D4A-8964B1FA3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71270"/>
            <a:ext cx="12192000" cy="1987200"/>
          </a:xfrm>
        </p:spPr>
        <p:txBody>
          <a:bodyPr>
            <a:normAutofit lnSpcReduction="10000"/>
          </a:bodyPr>
          <a:lstStyle/>
          <a:p>
            <a:r>
              <a:rPr lang="en" sz="2800" b="1" u="sng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M. Fareed </a:t>
            </a:r>
            <a:r>
              <a:rPr lang="en" sz="2800" b="1" u="sng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Arif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Daniel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Larraz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,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Mitziu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Echeverria, Andrew Reynolds, </a:t>
            </a:r>
          </a:p>
          <a:p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Omar Chowdhury, and Cesare </a:t>
            </a:r>
            <a:r>
              <a:rPr lang="en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Tinelli</a:t>
            </a:r>
            <a:endParaRPr lang="en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endParaRPr lang="en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Department of Computer Science, T</a:t>
            </a:r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h</a:t>
            </a:r>
            <a:r>
              <a:rPr lang="en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e University of Iowa</a:t>
            </a:r>
            <a:endParaRPr lang="en-US" sz="28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ABC84-BE25-7A4C-B3DB-342EB07F1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616711" cy="1308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F75F45-834E-3A48-8818-BE7ED8B6D9DA}"/>
              </a:ext>
            </a:extLst>
          </p:cNvPr>
          <p:cNvSpPr txBox="1"/>
          <p:nvPr/>
        </p:nvSpPr>
        <p:spPr>
          <a:xfrm>
            <a:off x="4976943" y="6273225"/>
            <a:ext cx="2238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3200" b="1" dirty="0">
                <a:latin typeface="Lato" panose="020F0502020204030203" pitchFamily="34" charset="77"/>
              </a:rPr>
              <a:t>FMCAD’20</a:t>
            </a:r>
            <a:endParaRPr lang="en-US" sz="3200" dirty="0"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828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SYSLITE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10</a:t>
            </a:fld>
            <a:endParaRPr lang="en-US" dirty="0"/>
          </a:p>
        </p:txBody>
      </p:sp>
      <p:sp>
        <p:nvSpPr>
          <p:cNvPr id="24" name="Google Shape;504;p25">
            <a:extLst>
              <a:ext uri="{FF2B5EF4-FFF2-40B4-BE49-F238E27FC236}">
                <a16:creationId xmlns:a16="http://schemas.microsoft.com/office/drawing/2014/main" id="{4AFB58FB-31B5-4840-92DB-98A516942551}"/>
              </a:ext>
            </a:extLst>
          </p:cNvPr>
          <p:cNvSpPr/>
          <p:nvPr/>
        </p:nvSpPr>
        <p:spPr>
          <a:xfrm>
            <a:off x="3501483" y="1494262"/>
            <a:ext cx="6189706" cy="450509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tx1"/>
            </a:solidFill>
            <a:prstDash val="dash"/>
            <a:bevel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</a:t>
            </a:r>
            <a:endParaRPr/>
          </a:p>
        </p:txBody>
      </p:sp>
      <p:grpSp>
        <p:nvGrpSpPr>
          <p:cNvPr id="34" name="Google Shape;516;p25">
            <a:extLst>
              <a:ext uri="{FF2B5EF4-FFF2-40B4-BE49-F238E27FC236}">
                <a16:creationId xmlns:a16="http://schemas.microsoft.com/office/drawing/2014/main" id="{9FB3E0D2-2187-7045-B33B-98EF9AFC81D5}"/>
              </a:ext>
            </a:extLst>
          </p:cNvPr>
          <p:cNvGrpSpPr/>
          <p:nvPr/>
        </p:nvGrpSpPr>
        <p:grpSpPr>
          <a:xfrm>
            <a:off x="6034591" y="1631654"/>
            <a:ext cx="3077229" cy="1409170"/>
            <a:chOff x="8215799" y="3811200"/>
            <a:chExt cx="2224800" cy="802800"/>
          </a:xfrm>
        </p:grpSpPr>
        <p:sp>
          <p:nvSpPr>
            <p:cNvPr id="35" name="Google Shape;517;p25">
              <a:extLst>
                <a:ext uri="{FF2B5EF4-FFF2-40B4-BE49-F238E27FC236}">
                  <a16:creationId xmlns:a16="http://schemas.microsoft.com/office/drawing/2014/main" id="{69FF44E9-FB47-C74C-A119-D18605253323}"/>
                </a:ext>
              </a:extLst>
            </p:cNvPr>
            <p:cNvSpPr/>
            <p:nvPr/>
          </p:nvSpPr>
          <p:spPr>
            <a:xfrm>
              <a:off x="8215799" y="3811200"/>
              <a:ext cx="2224800" cy="802800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518;p25">
              <a:extLst>
                <a:ext uri="{FF2B5EF4-FFF2-40B4-BE49-F238E27FC236}">
                  <a16:creationId xmlns:a16="http://schemas.microsoft.com/office/drawing/2014/main" id="{9A91D864-AD86-204B-B2DF-9088E5FFEC0F}"/>
                </a:ext>
              </a:extLst>
            </p:cNvPr>
            <p:cNvSpPr txBox="1"/>
            <p:nvPr/>
          </p:nvSpPr>
          <p:spPr>
            <a:xfrm>
              <a:off x="8394044" y="4069893"/>
              <a:ext cx="1868308" cy="272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Rounded"/>
                  <a:sym typeface="Arial Rounded"/>
                </a:rPr>
                <a:t>CVC4 SY</a:t>
              </a:r>
              <a:endParaRPr sz="3200" b="1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Arial Rounded"/>
                <a:sym typeface="Arial Rounded"/>
              </a:endParaRPr>
            </a:p>
          </p:txBody>
        </p:sp>
      </p:grpSp>
      <p:sp>
        <p:nvSpPr>
          <p:cNvPr id="47" name="Google Shape;527;p25">
            <a:extLst>
              <a:ext uri="{FF2B5EF4-FFF2-40B4-BE49-F238E27FC236}">
                <a16:creationId xmlns:a16="http://schemas.microsoft.com/office/drawing/2014/main" id="{0748C25C-476F-1744-8089-7B4DC1A92DCD}"/>
              </a:ext>
            </a:extLst>
          </p:cNvPr>
          <p:cNvSpPr/>
          <p:nvPr/>
        </p:nvSpPr>
        <p:spPr>
          <a:xfrm>
            <a:off x="5531718" y="5922886"/>
            <a:ext cx="2295724" cy="63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SYSLITE</a:t>
            </a:r>
            <a:endParaRPr sz="3600" b="1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" name="Google Shape;512;p25">
            <a:extLst>
              <a:ext uri="{FF2B5EF4-FFF2-40B4-BE49-F238E27FC236}">
                <a16:creationId xmlns:a16="http://schemas.microsoft.com/office/drawing/2014/main" id="{66476DEB-4217-084C-980E-27BCFE37AE58}"/>
              </a:ext>
            </a:extLst>
          </p:cNvPr>
          <p:cNvSpPr/>
          <p:nvPr/>
        </p:nvSpPr>
        <p:spPr>
          <a:xfrm>
            <a:off x="10523955" y="1834097"/>
            <a:ext cx="714959" cy="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φ</a:t>
            </a:r>
            <a:endParaRPr sz="36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cxnSp>
        <p:nvCxnSpPr>
          <p:cNvPr id="50" name="Google Shape;514;p25">
            <a:extLst>
              <a:ext uri="{FF2B5EF4-FFF2-40B4-BE49-F238E27FC236}">
                <a16:creationId xmlns:a16="http://schemas.microsoft.com/office/drawing/2014/main" id="{7FB76BB3-65FD-644F-A708-A9B7A25193CE}"/>
              </a:ext>
            </a:extLst>
          </p:cNvPr>
          <p:cNvCxnSpPr>
            <a:cxnSpLocks/>
          </p:cNvCxnSpPr>
          <p:nvPr/>
        </p:nvCxnSpPr>
        <p:spPr>
          <a:xfrm>
            <a:off x="9111820" y="2154395"/>
            <a:ext cx="1413499" cy="0"/>
          </a:xfrm>
          <a:prstGeom prst="straightConnector1">
            <a:avLst/>
          </a:prstGeom>
          <a:noFill/>
          <a:ln w="57150" cap="flat" cmpd="sng">
            <a:solidFill>
              <a:schemeClr val="tx1"/>
            </a:solidFill>
            <a:prstDash val="solid"/>
            <a:round/>
            <a:headEnd type="oval" w="sm" len="sm"/>
            <a:tailEnd type="stealth" w="lg" len="lg"/>
          </a:ln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393FEE1-AAC6-094C-B4F3-24DB52DBE7FA}"/>
              </a:ext>
            </a:extLst>
          </p:cNvPr>
          <p:cNvSpPr txBox="1"/>
          <p:nvPr/>
        </p:nvSpPr>
        <p:spPr>
          <a:xfrm>
            <a:off x="10107571" y="2394873"/>
            <a:ext cx="15477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PLTL </a:t>
            </a:r>
          </a:p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Formula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506F77B-8EB2-734D-A510-721B8F132F05}"/>
              </a:ext>
            </a:extLst>
          </p:cNvPr>
          <p:cNvSpPr/>
          <p:nvPr/>
        </p:nvSpPr>
        <p:spPr>
          <a:xfrm>
            <a:off x="3671631" y="3692753"/>
            <a:ext cx="5840360" cy="19943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A16CEA0-94BF-8C46-B02B-F09315DC2074}"/>
              </a:ext>
            </a:extLst>
          </p:cNvPr>
          <p:cNvCxnSpPr>
            <a:endCxn id="35" idx="1"/>
          </p:cNvCxnSpPr>
          <p:nvPr/>
        </p:nvCxnSpPr>
        <p:spPr>
          <a:xfrm rot="5400000" flipH="1" flipV="1">
            <a:off x="4825760" y="2483923"/>
            <a:ext cx="1356514" cy="1061147"/>
          </a:xfrm>
          <a:prstGeom prst="bentConnector2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wn Arrow 60">
            <a:extLst>
              <a:ext uri="{FF2B5EF4-FFF2-40B4-BE49-F238E27FC236}">
                <a16:creationId xmlns:a16="http://schemas.microsoft.com/office/drawing/2014/main" id="{666A32FE-1522-C64B-A7B7-CC8B752006CC}"/>
              </a:ext>
            </a:extLst>
          </p:cNvPr>
          <p:cNvSpPr/>
          <p:nvPr/>
        </p:nvSpPr>
        <p:spPr>
          <a:xfrm rot="16200000">
            <a:off x="2639176" y="3262461"/>
            <a:ext cx="358843" cy="133231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CEA75C29-0D4E-5F4E-A3D2-0F66B6CDF60E}"/>
              </a:ext>
            </a:extLst>
          </p:cNvPr>
          <p:cNvSpPr/>
          <p:nvPr/>
        </p:nvSpPr>
        <p:spPr>
          <a:xfrm rot="16200000">
            <a:off x="2656578" y="4203202"/>
            <a:ext cx="358843" cy="13323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Down Arrow 74">
            <a:extLst>
              <a:ext uri="{FF2B5EF4-FFF2-40B4-BE49-F238E27FC236}">
                <a16:creationId xmlns:a16="http://schemas.microsoft.com/office/drawing/2014/main" id="{9C88C5DF-F2FB-474A-8566-B3287BAFDF06}"/>
              </a:ext>
            </a:extLst>
          </p:cNvPr>
          <p:cNvSpPr/>
          <p:nvPr/>
        </p:nvSpPr>
        <p:spPr>
          <a:xfrm rot="16200000">
            <a:off x="2655903" y="2169535"/>
            <a:ext cx="358843" cy="1332317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627158-6216-2A47-BAB9-3AE04E2CD132}"/>
              </a:ext>
            </a:extLst>
          </p:cNvPr>
          <p:cNvSpPr txBox="1"/>
          <p:nvPr/>
        </p:nvSpPr>
        <p:spPr>
          <a:xfrm>
            <a:off x="297212" y="2410362"/>
            <a:ext cx="1872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Atomic </a:t>
            </a:r>
          </a:p>
          <a:p>
            <a:r>
              <a:rPr lang="en-US" sz="2400" dirty="0">
                <a:latin typeface="Lato" panose="020F0502020204030203" pitchFamily="34" charset="77"/>
              </a:rPr>
              <a:t>propositions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34AFEE4-7C6B-D04B-87FB-1C17D1DE806D}"/>
              </a:ext>
            </a:extLst>
          </p:cNvPr>
          <p:cNvSpPr txBox="1"/>
          <p:nvPr/>
        </p:nvSpPr>
        <p:spPr>
          <a:xfrm>
            <a:off x="287041" y="3410639"/>
            <a:ext cx="187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Positive</a:t>
            </a:r>
          </a:p>
          <a:p>
            <a:r>
              <a:rPr lang="en-US" sz="2400" dirty="0">
                <a:latin typeface="Lato" panose="020F0502020204030203" pitchFamily="34" charset="77"/>
              </a:rPr>
              <a:t>traces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6B2BCD-BDAA-6443-AAD2-00CF93B3A9C2}"/>
              </a:ext>
            </a:extLst>
          </p:cNvPr>
          <p:cNvSpPr txBox="1"/>
          <p:nvPr/>
        </p:nvSpPr>
        <p:spPr>
          <a:xfrm>
            <a:off x="287041" y="4453861"/>
            <a:ext cx="1872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Negative</a:t>
            </a:r>
          </a:p>
          <a:p>
            <a:r>
              <a:rPr lang="en-US" sz="2400" dirty="0">
                <a:latin typeface="Lato" panose="020F0502020204030203" pitchFamily="34" charset="77"/>
              </a:rPr>
              <a:t>traces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0B9CA6F-233D-4B46-93DA-10783B48CA55}"/>
              </a:ext>
            </a:extLst>
          </p:cNvPr>
          <p:cNvGrpSpPr/>
          <p:nvPr/>
        </p:nvGrpSpPr>
        <p:grpSpPr>
          <a:xfrm>
            <a:off x="3798252" y="3845118"/>
            <a:ext cx="5587118" cy="772176"/>
            <a:chOff x="3846814" y="4821891"/>
            <a:chExt cx="5587118" cy="772176"/>
          </a:xfrm>
        </p:grpSpPr>
        <p:sp>
          <p:nvSpPr>
            <p:cNvPr id="81" name="Google Shape;517;p25">
              <a:extLst>
                <a:ext uri="{FF2B5EF4-FFF2-40B4-BE49-F238E27FC236}">
                  <a16:creationId xmlns:a16="http://schemas.microsoft.com/office/drawing/2014/main" id="{566795B2-790A-6F4A-A3DB-83B33EF2AA0D}"/>
                </a:ext>
              </a:extLst>
            </p:cNvPr>
            <p:cNvSpPr/>
            <p:nvPr/>
          </p:nvSpPr>
          <p:spPr>
            <a:xfrm>
              <a:off x="3846814" y="4821891"/>
              <a:ext cx="5587118" cy="772176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518;p25">
              <a:extLst>
                <a:ext uri="{FF2B5EF4-FFF2-40B4-BE49-F238E27FC236}">
                  <a16:creationId xmlns:a16="http://schemas.microsoft.com/office/drawing/2014/main" id="{FB2445F1-EDFF-4D4C-9BB6-168E66E885E8}"/>
                </a:ext>
              </a:extLst>
            </p:cNvPr>
            <p:cNvSpPr txBox="1"/>
            <p:nvPr/>
          </p:nvSpPr>
          <p:spPr>
            <a:xfrm>
              <a:off x="4049587" y="5015003"/>
              <a:ext cx="5357109" cy="4357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  <a:cs typeface="Arial Rounded"/>
                  <a:sym typeface="Arial Rounded"/>
                </a:rPr>
                <a:t>Consistency with samples as semantic restriction</a:t>
              </a:r>
              <a:endParaRPr b="1" dirty="0">
                <a:solidFill>
                  <a:srgbClr val="FFFFFF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Rounded"/>
                <a:sym typeface="Arial Rounded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74705A0-EF81-5249-AD90-A3D70FEFDB4F}"/>
              </a:ext>
            </a:extLst>
          </p:cNvPr>
          <p:cNvGrpSpPr/>
          <p:nvPr/>
        </p:nvGrpSpPr>
        <p:grpSpPr>
          <a:xfrm>
            <a:off x="3798252" y="4775678"/>
            <a:ext cx="5587118" cy="772176"/>
            <a:chOff x="3846814" y="4821891"/>
            <a:chExt cx="5587118" cy="772176"/>
          </a:xfrm>
        </p:grpSpPr>
        <p:sp>
          <p:nvSpPr>
            <p:cNvPr id="91" name="Google Shape;517;p25">
              <a:extLst>
                <a:ext uri="{FF2B5EF4-FFF2-40B4-BE49-F238E27FC236}">
                  <a16:creationId xmlns:a16="http://schemas.microsoft.com/office/drawing/2014/main" id="{7D69C10A-D3CE-D044-8CC2-40366F8D5058}"/>
                </a:ext>
              </a:extLst>
            </p:cNvPr>
            <p:cNvSpPr/>
            <p:nvPr/>
          </p:nvSpPr>
          <p:spPr>
            <a:xfrm>
              <a:off x="3846814" y="4821891"/>
              <a:ext cx="5587118" cy="772176"/>
            </a:xfrm>
            <a:prstGeom prst="roundRect">
              <a:avLst>
                <a:gd name="adj" fmla="val 9596"/>
              </a:avLst>
            </a:prstGeom>
            <a:solidFill>
              <a:srgbClr val="4453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518;p25">
              <a:extLst>
                <a:ext uri="{FF2B5EF4-FFF2-40B4-BE49-F238E27FC236}">
                  <a16:creationId xmlns:a16="http://schemas.microsoft.com/office/drawing/2014/main" id="{7D35EEFF-E014-FB4C-80DD-84318869CF42}"/>
                </a:ext>
              </a:extLst>
            </p:cNvPr>
            <p:cNvSpPr txBox="1"/>
            <p:nvPr/>
          </p:nvSpPr>
          <p:spPr>
            <a:xfrm>
              <a:off x="4308626" y="5059388"/>
              <a:ext cx="4663494" cy="385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FFFFFF"/>
                  </a:solidFill>
                  <a:latin typeface="Roboto Condensed Light" panose="02000000000000000000" pitchFamily="2" charset="0"/>
                  <a:ea typeface="Roboto Condensed Light" panose="02000000000000000000" pitchFamily="2" charset="0"/>
                  <a:cs typeface="Arial Rounded"/>
                  <a:sym typeface="Arial Rounded"/>
                </a:rPr>
                <a:t>PLTL syntax as a context-free grammar</a:t>
              </a:r>
              <a:endParaRPr b="1" dirty="0">
                <a:solidFill>
                  <a:srgbClr val="FFFFFF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Arial Rounded"/>
                <a:sym typeface="Arial Rounded"/>
              </a:endParaRPr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FEC13109-B5F3-0A42-A61A-AE1537DEF2EB}"/>
              </a:ext>
            </a:extLst>
          </p:cNvPr>
          <p:cNvSpPr txBox="1"/>
          <p:nvPr/>
        </p:nvSpPr>
        <p:spPr>
          <a:xfrm>
            <a:off x="3967620" y="1782327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Lato" panose="020F0502020204030203" pitchFamily="34" charset="77"/>
              </a:rPr>
              <a:t>SyGuS</a:t>
            </a:r>
            <a:r>
              <a:rPr lang="en-US" sz="2400" dirty="0">
                <a:latin typeface="Lato" panose="020F0502020204030203" pitchFamily="34" charset="77"/>
              </a:rPr>
              <a:t> query</a:t>
            </a:r>
          </a:p>
        </p:txBody>
      </p:sp>
    </p:spTree>
    <p:extLst>
      <p:ext uri="{BB962C8B-B14F-4D97-AF65-F5344CB8AC3E}">
        <p14:creationId xmlns:p14="http://schemas.microsoft.com/office/powerpoint/2010/main" val="304520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7" grpId="0"/>
      <p:bldP spid="49" grpId="0"/>
      <p:bldP spid="14" grpId="0"/>
      <p:bldP spid="17" grpId="0" animBg="1"/>
      <p:bldP spid="61" grpId="0" animBg="1"/>
      <p:bldP spid="62" grpId="0" animBg="1"/>
      <p:bldP spid="75" grpId="0" animBg="1"/>
      <p:bldP spid="76" grpId="0"/>
      <p:bldP spid="77" grpId="0"/>
      <p:bldP spid="79" grpId="0"/>
      <p:bldP spid="9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191429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299224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407019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16980B-A89C-4540-8982-A3207920B463}"/>
              </a:ext>
            </a:extLst>
          </p:cNvPr>
          <p:cNvSpPr/>
          <p:nvPr/>
        </p:nvSpPr>
        <p:spPr>
          <a:xfrm>
            <a:off x="3130704" y="836345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9D75D2-9069-6741-ACE0-833709A5B71F}"/>
              </a:ext>
            </a:extLst>
          </p:cNvPr>
          <p:cNvSpPr/>
          <p:nvPr/>
        </p:nvSpPr>
        <p:spPr>
          <a:xfrm>
            <a:off x="3130704" y="1914296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C84AA7B-CACF-0949-8A03-AE4E52B9DED2}"/>
              </a:ext>
            </a:extLst>
          </p:cNvPr>
          <p:cNvSpPr/>
          <p:nvPr/>
        </p:nvSpPr>
        <p:spPr>
          <a:xfrm>
            <a:off x="3154865" y="2992247"/>
            <a:ext cx="6265128" cy="925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2847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Empirical Evaluation of SYSLITE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EABE2B-9AA4-5241-8110-91FC2EF4B3EC}"/>
              </a:ext>
            </a:extLst>
          </p:cNvPr>
          <p:cNvGrpSpPr/>
          <p:nvPr/>
        </p:nvGrpSpPr>
        <p:grpSpPr>
          <a:xfrm>
            <a:off x="6302299" y="1376097"/>
            <a:ext cx="5733579" cy="914400"/>
            <a:chOff x="6380356" y="1233488"/>
            <a:chExt cx="5733579" cy="914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753C7EE-09D8-D44D-A289-98FFB29FE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0356" y="1233488"/>
              <a:ext cx="914400" cy="9144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8E72C3-3243-214C-A7AE-F6FCE6A1511F}"/>
                </a:ext>
              </a:extLst>
            </p:cNvPr>
            <p:cNvSpPr txBox="1"/>
            <p:nvPr/>
          </p:nvSpPr>
          <p:spPr>
            <a:xfrm>
              <a:off x="7437655" y="1398300"/>
              <a:ext cx="4676280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scalable is SYSLITE?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18E597-383C-2D43-91A8-26AAA6BD6702}"/>
              </a:ext>
            </a:extLst>
          </p:cNvPr>
          <p:cNvGrpSpPr/>
          <p:nvPr/>
        </p:nvGrpSpPr>
        <p:grpSpPr>
          <a:xfrm>
            <a:off x="200726" y="1385307"/>
            <a:ext cx="5630028" cy="914400"/>
            <a:chOff x="78065" y="1385307"/>
            <a:chExt cx="5630028" cy="9144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46592D-A9A8-3C4B-AEAF-02F8FF85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065" y="1385307"/>
              <a:ext cx="914400" cy="9144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41FE8D-62DB-8F42-A026-7B7A85DDC0F0}"/>
                </a:ext>
              </a:extLst>
            </p:cNvPr>
            <p:cNvSpPr txBox="1"/>
            <p:nvPr/>
          </p:nvSpPr>
          <p:spPr>
            <a:xfrm>
              <a:off x="893955" y="1540910"/>
              <a:ext cx="4814138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effective is SYSLITE?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FFAC11-9ADC-5041-B279-404BE6978FAF}"/>
              </a:ext>
            </a:extLst>
          </p:cNvPr>
          <p:cNvSpPr/>
          <p:nvPr/>
        </p:nvSpPr>
        <p:spPr>
          <a:xfrm>
            <a:off x="306664" y="1376095"/>
            <a:ext cx="5754025" cy="105517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0B23092-DE13-B14A-A27F-5B539B0A071D}"/>
              </a:ext>
            </a:extLst>
          </p:cNvPr>
          <p:cNvSpPr/>
          <p:nvPr/>
        </p:nvSpPr>
        <p:spPr>
          <a:xfrm>
            <a:off x="6239105" y="1376096"/>
            <a:ext cx="5824647" cy="1055177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D57898-78A7-5B4E-B5A5-FBC7F4911AA7}"/>
              </a:ext>
            </a:extLst>
          </p:cNvPr>
          <p:cNvSpPr txBox="1"/>
          <p:nvPr/>
        </p:nvSpPr>
        <p:spPr>
          <a:xfrm>
            <a:off x="823453" y="2470825"/>
            <a:ext cx="5200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 study 1: Formulas from the literature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7FBE40-5CED-2A4A-91B9-900F1E41D531}"/>
              </a:ext>
            </a:extLst>
          </p:cNvPr>
          <p:cNvSpPr txBox="1"/>
          <p:nvPr/>
        </p:nvSpPr>
        <p:spPr>
          <a:xfrm>
            <a:off x="6707489" y="2470824"/>
            <a:ext cx="488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Case study 2: LTE control-plane attacks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8C06915-E5D0-EE42-92CF-A2DE939F6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6" y="3332356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9F1200B-7C6A-F149-BB7C-680FA861F38A}"/>
              </a:ext>
            </a:extLst>
          </p:cNvPr>
          <p:cNvSpPr txBox="1"/>
          <p:nvPr/>
        </p:nvSpPr>
        <p:spPr>
          <a:xfrm>
            <a:off x="1038642" y="3558723"/>
            <a:ext cx="8784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Baseline: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Based on </a:t>
            </a:r>
            <a:r>
              <a:rPr lang="en-US" sz="2400" dirty="0" err="1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Neider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400" dirty="0" err="1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Gavran’s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SAT-based algorithm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DD8859E-34D6-BE42-B7EF-796E574B9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64" y="4460112"/>
            <a:ext cx="914400" cy="91440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771489-32DC-9447-8B98-E9A3935F4AE4}"/>
              </a:ext>
            </a:extLst>
          </p:cNvPr>
          <p:cNvSpPr txBox="1"/>
          <p:nvPr/>
        </p:nvSpPr>
        <p:spPr>
          <a:xfrm>
            <a:off x="1115126" y="4686479"/>
            <a:ext cx="3481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Timeout: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3600 seconds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6F5703E-A921-3E4E-AE0A-213DA80CD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714" y="4460111"/>
            <a:ext cx="914400" cy="9144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987A44E-E4EC-F747-A49E-51E7335F20E4}"/>
              </a:ext>
            </a:extLst>
          </p:cNvPr>
          <p:cNvSpPr txBox="1"/>
          <p:nvPr/>
        </p:nvSpPr>
        <p:spPr>
          <a:xfrm>
            <a:off x="8296553" y="4686173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Memory limit: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15GB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595AEB-702E-8247-AD51-41DF0A021F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664" y="5657591"/>
            <a:ext cx="914400" cy="9144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0ED154E-BF1B-F246-A77E-41298AB96069}"/>
              </a:ext>
            </a:extLst>
          </p:cNvPr>
          <p:cNvSpPr txBox="1"/>
          <p:nvPr/>
        </p:nvSpPr>
        <p:spPr>
          <a:xfrm>
            <a:off x="1115126" y="5763979"/>
            <a:ext cx="5833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Sample set size: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" sz="2400" dirty="0">
                <a:latin typeface="Lato"/>
                <a:ea typeface="Lato"/>
                <a:cs typeface="Lato"/>
                <a:sym typeface="Lato"/>
              </a:rPr>
              <a:t>50, 100, 250, 500, 1250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76245F-120C-104D-B245-C607572F5099}"/>
              </a:ext>
            </a:extLst>
          </p:cNvPr>
          <p:cNvSpPr txBox="1"/>
          <p:nvPr/>
        </p:nvSpPr>
        <p:spPr>
          <a:xfrm>
            <a:off x="7241289" y="5763978"/>
            <a:ext cx="2612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80% Training set</a:t>
            </a: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9812F1-562C-5B4A-A7E7-9FEFBA26BFD0}"/>
              </a:ext>
            </a:extLst>
          </p:cNvPr>
          <p:cNvSpPr txBox="1"/>
          <p:nvPr/>
        </p:nvSpPr>
        <p:spPr>
          <a:xfrm>
            <a:off x="9982200" y="5763977"/>
            <a:ext cx="202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20% Test set</a:t>
            </a:r>
            <a:endParaRPr lang="en" sz="2400" dirty="0"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6055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8" grpId="0" animBg="1"/>
      <p:bldP spid="13" grpId="0"/>
      <p:bldP spid="39" grpId="0"/>
      <p:bldP spid="42" grpId="1"/>
      <p:bldP spid="45" grpId="0"/>
      <p:bldP spid="48" grpId="0"/>
      <p:bldP spid="51" grpId="0"/>
      <p:bldP spid="52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1CB465B7-65FB-7047-A465-3CC53BAEBD7F}"/>
              </a:ext>
            </a:extLst>
          </p:cNvPr>
          <p:cNvSpPr txBox="1"/>
          <p:nvPr/>
        </p:nvSpPr>
        <p:spPr>
          <a:xfrm>
            <a:off x="310178" y="2914972"/>
            <a:ext cx="3387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When not equivalent</a:t>
            </a:r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,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measure precision and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recall with respect to 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test set.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Formulas from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A4CB6B-3A1D-8947-92EA-A0FC41E3D55C}"/>
              </a:ext>
            </a:extLst>
          </p:cNvPr>
          <p:cNvGrpSpPr/>
          <p:nvPr/>
        </p:nvGrpSpPr>
        <p:grpSpPr>
          <a:xfrm>
            <a:off x="89214" y="1233488"/>
            <a:ext cx="5630028" cy="914400"/>
            <a:chOff x="78065" y="1385307"/>
            <a:chExt cx="5630028" cy="9144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127A1F7-B790-6743-9616-49889A8F3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065" y="1385307"/>
              <a:ext cx="914400" cy="9144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D05867-3396-BB4A-9C31-6FF7F2C9C5E1}"/>
                </a:ext>
              </a:extLst>
            </p:cNvPr>
            <p:cNvSpPr txBox="1"/>
            <p:nvPr/>
          </p:nvSpPr>
          <p:spPr>
            <a:xfrm>
              <a:off x="893955" y="1540910"/>
              <a:ext cx="4814138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effective is SYSLITE?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C83D9D-0B4C-2A45-B05F-89DA3435A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32" y="1233488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D57BD01-F279-7548-B0F6-EA6866A74B09}"/>
              </a:ext>
            </a:extLst>
          </p:cNvPr>
          <p:cNvSpPr txBox="1"/>
          <p:nvPr/>
        </p:nvSpPr>
        <p:spPr>
          <a:xfrm>
            <a:off x="7540083" y="1450645"/>
            <a:ext cx="439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8 PLTL formulas from literature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FC0EF0-AD60-7549-B9BE-8E70EBA74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469" y="2667235"/>
            <a:ext cx="1623495" cy="152352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8E3C17-1002-1742-90FE-65EAD2B6F8B1}"/>
              </a:ext>
            </a:extLst>
          </p:cNvPr>
          <p:cNvSpPr/>
          <p:nvPr/>
        </p:nvSpPr>
        <p:spPr>
          <a:xfrm>
            <a:off x="7517784" y="2885538"/>
            <a:ext cx="2520175" cy="107609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SYSLITE</a:t>
            </a: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56DA8BA0-9C06-EA4E-B611-FF69486D8E1C}"/>
              </a:ext>
            </a:extLst>
          </p:cNvPr>
          <p:cNvSpPr/>
          <p:nvPr/>
        </p:nvSpPr>
        <p:spPr>
          <a:xfrm rot="16200000">
            <a:off x="6672721" y="2398979"/>
            <a:ext cx="358843" cy="133231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CD160E23-0DBE-8D4E-927B-6DDA4A1AB890}"/>
              </a:ext>
            </a:extLst>
          </p:cNvPr>
          <p:cNvSpPr/>
          <p:nvPr/>
        </p:nvSpPr>
        <p:spPr>
          <a:xfrm rot="16200000">
            <a:off x="6672720" y="3148004"/>
            <a:ext cx="358843" cy="13323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Google Shape;512;p25">
            <a:extLst>
              <a:ext uri="{FF2B5EF4-FFF2-40B4-BE49-F238E27FC236}">
                <a16:creationId xmlns:a16="http://schemas.microsoft.com/office/drawing/2014/main" id="{DC3E353B-0BD3-2F4B-8A7B-E9A783F3B08A}"/>
              </a:ext>
            </a:extLst>
          </p:cNvPr>
          <p:cNvSpPr/>
          <p:nvPr/>
        </p:nvSpPr>
        <p:spPr>
          <a:xfrm>
            <a:off x="10896600" y="3065137"/>
            <a:ext cx="714959" cy="68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φ</a:t>
            </a:r>
            <a:endParaRPr sz="3600" b="1" dirty="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FAB88E-CBCF-6443-B9A4-91A8718AF333}"/>
              </a:ext>
            </a:extLst>
          </p:cNvPr>
          <p:cNvSpPr txBox="1"/>
          <p:nvPr/>
        </p:nvSpPr>
        <p:spPr>
          <a:xfrm>
            <a:off x="10283731" y="2175257"/>
            <a:ext cx="17860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5 </a:t>
            </a:r>
          </a:p>
          <a:p>
            <a:pPr algn="ctr"/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candidates</a:t>
            </a: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7DAB87D1-8DD1-384F-999F-BA6CE14FE68F}"/>
              </a:ext>
            </a:extLst>
          </p:cNvPr>
          <p:cNvSpPr/>
          <p:nvPr/>
        </p:nvSpPr>
        <p:spPr>
          <a:xfrm rot="16200000">
            <a:off x="10266223" y="3027189"/>
            <a:ext cx="358843" cy="83128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90B6851-CB60-D547-B2BF-59DD2107B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6501" y="3595870"/>
            <a:ext cx="731520" cy="7315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914437-0D15-874A-8446-59B43873757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638151" y="2725549"/>
            <a:ext cx="731520" cy="7315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02805E-7D2B-1140-A15F-04F50B023F06}"/>
              </a:ext>
            </a:extLst>
          </p:cNvPr>
          <p:cNvSpPr txBox="1"/>
          <p:nvPr/>
        </p:nvSpPr>
        <p:spPr>
          <a:xfrm>
            <a:off x="3400221" y="4208753"/>
            <a:ext cx="35391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Each seed PLTL formula</a:t>
            </a:r>
          </a:p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used as an oracle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AB3F998-7A5E-ED4A-A491-B6EB631DA780}"/>
              </a:ext>
            </a:extLst>
          </p:cNvPr>
          <p:cNvCxnSpPr>
            <a:stCxn id="41" idx="2"/>
            <a:endCxn id="34" idx="2"/>
          </p:cNvCxnSpPr>
          <p:nvPr/>
        </p:nvCxnSpPr>
        <p:spPr>
          <a:xfrm rot="5400000" flipH="1" flipV="1">
            <a:off x="7565054" y="1350724"/>
            <a:ext cx="1293780" cy="6084272"/>
          </a:xfrm>
          <a:prstGeom prst="bentConnector3">
            <a:avLst>
              <a:gd name="adj1" fmla="val -17669"/>
            </a:avLst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4D7DCF8-145A-E84F-A671-EDBD182BD5DB}"/>
              </a:ext>
            </a:extLst>
          </p:cNvPr>
          <p:cNvSpPr txBox="1"/>
          <p:nvPr/>
        </p:nvSpPr>
        <p:spPr>
          <a:xfrm>
            <a:off x="6660698" y="4785830"/>
            <a:ext cx="3047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Logically equivalent?</a:t>
            </a:r>
          </a:p>
        </p:txBody>
      </p:sp>
    </p:spTree>
    <p:extLst>
      <p:ext uri="{BB962C8B-B14F-4D97-AF65-F5344CB8AC3E}">
        <p14:creationId xmlns:p14="http://schemas.microsoft.com/office/powerpoint/2010/main" val="38348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94 -0.00162 L 0.40078 -0.1270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85" y="-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08 -0.00092 L 0.39453 0.1057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16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25" grpId="0"/>
      <p:bldP spid="15" grpId="0" animBg="1"/>
      <p:bldP spid="29" grpId="0" animBg="1"/>
      <p:bldP spid="30" grpId="0" animBg="1"/>
      <p:bldP spid="34" grpId="0"/>
      <p:bldP spid="35" grpId="0"/>
      <p:bldP spid="36" grpId="0" animBg="1"/>
      <p:bldP spid="41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1: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14</a:t>
            </a:fld>
            <a:endParaRPr lang="en-US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42FF3A7-F106-D14B-BA9D-9525531F3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33166"/>
              </p:ext>
            </p:extLst>
          </p:nvPr>
        </p:nvGraphicFramePr>
        <p:xfrm>
          <a:off x="838200" y="1792046"/>
          <a:ext cx="10402230" cy="2499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467410">
                  <a:extLst>
                    <a:ext uri="{9D8B030D-6E8A-4147-A177-3AD203B41FA5}">
                      <a16:colId xmlns:a16="http://schemas.microsoft.com/office/drawing/2014/main" val="3509180605"/>
                    </a:ext>
                  </a:extLst>
                </a:gridCol>
                <a:gridCol w="3467410">
                  <a:extLst>
                    <a:ext uri="{9D8B030D-6E8A-4147-A177-3AD203B41FA5}">
                      <a16:colId xmlns:a16="http://schemas.microsoft.com/office/drawing/2014/main" val="2385935195"/>
                    </a:ext>
                  </a:extLst>
                </a:gridCol>
                <a:gridCol w="3467410">
                  <a:extLst>
                    <a:ext uri="{9D8B030D-6E8A-4147-A177-3AD203B41FA5}">
                      <a16:colId xmlns:a16="http://schemas.microsoft.com/office/drawing/2014/main" val="23141844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8058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Failed seed 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 out of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4 out of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553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Equivalent instance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31/40 (76%)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11/40 (27%)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680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Precision and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91.7%, 90%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23848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54BC53A-A561-3140-9CDC-BC8EEAD2BD32}"/>
              </a:ext>
            </a:extLst>
          </p:cNvPr>
          <p:cNvSpPr txBox="1"/>
          <p:nvPr/>
        </p:nvSpPr>
        <p:spPr>
          <a:xfrm>
            <a:off x="272130" y="5099053"/>
            <a:ext cx="11466601" cy="523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Could failure to generate equivalent formula 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be attributed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timed-out?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095369-B234-FA49-AB77-B888A93D69BF}"/>
              </a:ext>
            </a:extLst>
          </p:cNvPr>
          <p:cNvSpPr/>
          <p:nvPr/>
        </p:nvSpPr>
        <p:spPr>
          <a:xfrm>
            <a:off x="4304371" y="2308302"/>
            <a:ext cx="6936059" cy="4906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B5D5D2E-0AA3-9F40-ADB8-56DB93ED12C3}"/>
              </a:ext>
            </a:extLst>
          </p:cNvPr>
          <p:cNvSpPr/>
          <p:nvPr/>
        </p:nvSpPr>
        <p:spPr>
          <a:xfrm>
            <a:off x="4304370" y="2843990"/>
            <a:ext cx="6936059" cy="911641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15634-1EB6-C24C-97A8-646A77B650BB}"/>
              </a:ext>
            </a:extLst>
          </p:cNvPr>
          <p:cNvSpPr/>
          <p:nvPr/>
        </p:nvSpPr>
        <p:spPr>
          <a:xfrm>
            <a:off x="4304369" y="3808186"/>
            <a:ext cx="6936059" cy="49065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9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15</a:t>
            </a:fld>
            <a:endParaRPr lang="en-US" dirty="0"/>
          </a:p>
        </p:txBody>
      </p:sp>
      <p:pic>
        <p:nvPicPr>
          <p:cNvPr id="42" name="Google Shape;606;p29">
            <a:extLst>
              <a:ext uri="{FF2B5EF4-FFF2-40B4-BE49-F238E27FC236}">
                <a16:creationId xmlns:a16="http://schemas.microsoft.com/office/drawing/2014/main" id="{1CE259B4-C2E3-4F45-93AB-EE87577F711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84231" y="1879572"/>
            <a:ext cx="4778298" cy="3952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607;p29">
            <a:extLst>
              <a:ext uri="{FF2B5EF4-FFF2-40B4-BE49-F238E27FC236}">
                <a16:creationId xmlns:a16="http://schemas.microsoft.com/office/drawing/2014/main" id="{3E50FFC0-E69B-C647-9E3F-511828D2CA8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231" y="904712"/>
            <a:ext cx="5551660" cy="7271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639FDB-3D65-F942-AB46-233D83524EAD}"/>
              </a:ext>
            </a:extLst>
          </p:cNvPr>
          <p:cNvSpPr txBox="1"/>
          <p:nvPr/>
        </p:nvSpPr>
        <p:spPr>
          <a:xfrm>
            <a:off x="9237043" y="3024832"/>
            <a:ext cx="1928327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60x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over the baseline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74F2D-2A28-C84F-893B-6FA7C6681634}"/>
              </a:ext>
            </a:extLst>
          </p:cNvPr>
          <p:cNvSpPr txBox="1"/>
          <p:nvPr/>
        </p:nvSpPr>
        <p:spPr>
          <a:xfrm>
            <a:off x="11165378" y="2002190"/>
            <a:ext cx="979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AF14B7-3539-C54B-9D5D-1FC82BCC2B2A}"/>
              </a:ext>
            </a:extLst>
          </p:cNvPr>
          <p:cNvCxnSpPr/>
          <p:nvPr/>
        </p:nvCxnSpPr>
        <p:spPr>
          <a:xfrm>
            <a:off x="8973380" y="2877015"/>
            <a:ext cx="0" cy="1416205"/>
          </a:xfrm>
          <a:prstGeom prst="line">
            <a:avLst/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C52881C-1C99-154C-B529-E1F595412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38828"/>
              </p:ext>
            </p:extLst>
          </p:nvPr>
        </p:nvGraphicFramePr>
        <p:xfrm>
          <a:off x="212179" y="2748389"/>
          <a:ext cx="6108390" cy="11074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6130">
                  <a:extLst>
                    <a:ext uri="{9D8B030D-6E8A-4147-A177-3AD203B41FA5}">
                      <a16:colId xmlns:a16="http://schemas.microsoft.com/office/drawing/2014/main" val="4179991421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702372887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459183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Timeout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5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3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22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Seed formulas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8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76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82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1893976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2971927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4049878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363688E-73DC-CB46-8217-34B361194F99}"/>
              </a:ext>
            </a:extLst>
          </p:cNvPr>
          <p:cNvSpPr/>
          <p:nvPr/>
        </p:nvSpPr>
        <p:spPr>
          <a:xfrm>
            <a:off x="3130704" y="836345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5B19F79-2C92-2943-B32B-9649E56378C1}"/>
              </a:ext>
            </a:extLst>
          </p:cNvPr>
          <p:cNvSpPr/>
          <p:nvPr/>
        </p:nvSpPr>
        <p:spPr>
          <a:xfrm>
            <a:off x="3130704" y="1914296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59B9EDC-D57E-334B-80C2-4BD78AD8C622}"/>
              </a:ext>
            </a:extLst>
          </p:cNvPr>
          <p:cNvSpPr/>
          <p:nvPr/>
        </p:nvSpPr>
        <p:spPr>
          <a:xfrm>
            <a:off x="3154865" y="2992247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40A2E5A-0379-ED4F-BCC0-3FF95E8C79C0}"/>
              </a:ext>
            </a:extLst>
          </p:cNvPr>
          <p:cNvSpPr/>
          <p:nvPr/>
        </p:nvSpPr>
        <p:spPr>
          <a:xfrm>
            <a:off x="3130704" y="4049878"/>
            <a:ext cx="6265128" cy="925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27103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17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B3078D6-AF91-D840-954F-BE16DD2ECE86}"/>
              </a:ext>
            </a:extLst>
          </p:cNvPr>
          <p:cNvSpPr/>
          <p:nvPr/>
        </p:nvSpPr>
        <p:spPr>
          <a:xfrm>
            <a:off x="947854" y="1503907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Explored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several solutions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PLTL formula synthesis from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finite traces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and identified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bottlenecks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each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734AC19-609A-4842-9D93-D570D33D8984}"/>
              </a:ext>
            </a:extLst>
          </p:cNvPr>
          <p:cNvSpPr/>
          <p:nvPr/>
        </p:nvSpPr>
        <p:spPr>
          <a:xfrm>
            <a:off x="947854" y="2752504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Developed a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scalable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and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efficient approach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 PLTL formula synthesis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B24C8E-6058-8E45-AA93-EE1947D8A68F}"/>
              </a:ext>
            </a:extLst>
          </p:cNvPr>
          <p:cNvSpPr/>
          <p:nvPr/>
        </p:nvSpPr>
        <p:spPr>
          <a:xfrm>
            <a:off x="947854" y="5249698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SYSLITE can synthesize the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correct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formula while exhibiting a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28x-60x</a:t>
            </a:r>
            <a:r>
              <a:rPr lang="en-US" sz="2800" b="1" dirty="0">
                <a:solidFill>
                  <a:schemeClr val="tx1"/>
                </a:solidFill>
                <a:latin typeface="Lato" panose="020F0502020204030203" pitchFamily="34" charset="77"/>
              </a:rPr>
              <a:t>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speed-up</a:t>
            </a:r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 over the baseline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5342B-B8D7-A042-A760-C72203AB18E4}"/>
              </a:ext>
            </a:extLst>
          </p:cNvPr>
          <p:cNvSpPr/>
          <p:nvPr/>
        </p:nvSpPr>
        <p:spPr>
          <a:xfrm>
            <a:off x="947854" y="4001101"/>
            <a:ext cx="9357723" cy="119100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</a:rPr>
              <a:t>Implemented approach in a new tool, </a:t>
            </a:r>
            <a:r>
              <a:rPr lang="en-US" sz="2800" b="1" dirty="0">
                <a:solidFill>
                  <a:srgbClr val="C00000"/>
                </a:solidFill>
                <a:latin typeface="Lato" panose="020F0502020204030203" pitchFamily="34" charset="77"/>
              </a:rPr>
              <a:t>SYSLITE</a:t>
            </a:r>
          </a:p>
        </p:txBody>
      </p:sp>
    </p:spTree>
    <p:extLst>
      <p:ext uri="{BB962C8B-B14F-4D97-AF65-F5344CB8AC3E}">
        <p14:creationId xmlns:p14="http://schemas.microsoft.com/office/powerpoint/2010/main" val="2314375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98584-940A-F842-8FAD-06AAF703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E5E6B-F1D5-6C44-B6F0-8DCBAD4BF25F}"/>
              </a:ext>
            </a:extLst>
          </p:cNvPr>
          <p:cNvSpPr txBox="1"/>
          <p:nvPr/>
        </p:nvSpPr>
        <p:spPr>
          <a:xfrm>
            <a:off x="1249961" y="2854713"/>
            <a:ext cx="969207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SYSLITE is open-source and is available at: </a:t>
            </a:r>
          </a:p>
          <a:p>
            <a:r>
              <a:rPr lang="en" sz="4000" u="sng" dirty="0">
                <a:latin typeface="Lato" panose="020F050202020403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https://github.com/CLC-UIowa/SySLite</a:t>
            </a:r>
            <a:r>
              <a:rPr lang="en-US" sz="4000" dirty="0">
                <a:latin typeface="Lato" panose="020F0502020204030203" pitchFamily="34" charset="77"/>
              </a:rPr>
              <a:t> 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35438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498584-940A-F842-8FAD-06AAF703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5E5E6B-F1D5-6C44-B6F0-8DCBAD4BF25F}"/>
              </a:ext>
            </a:extLst>
          </p:cNvPr>
          <p:cNvSpPr txBox="1"/>
          <p:nvPr/>
        </p:nvSpPr>
        <p:spPr>
          <a:xfrm>
            <a:off x="4462379" y="2793753"/>
            <a:ext cx="3267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Lato" panose="020F0502020204030203" pitchFamily="34" charset="77"/>
              </a:rPr>
              <a:t>Backup Slides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9023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AE1FD33-F512-BF45-9B56-1E5929570A89}"/>
              </a:ext>
            </a:extLst>
          </p:cNvPr>
          <p:cNvSpPr/>
          <p:nvPr/>
        </p:nvSpPr>
        <p:spPr>
          <a:xfrm>
            <a:off x="1305621" y="3910032"/>
            <a:ext cx="2542478" cy="1911156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7FEB5F-E76C-BD49-A537-74EAAC582E4D}"/>
              </a:ext>
            </a:extLst>
          </p:cNvPr>
          <p:cNvSpPr/>
          <p:nvPr/>
        </p:nvSpPr>
        <p:spPr>
          <a:xfrm>
            <a:off x="1326995" y="1690688"/>
            <a:ext cx="2542478" cy="191115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PLTL Formula Synthesis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233182-4257-BB41-89A6-9CE6C5BFAB92}"/>
              </a:ext>
            </a:extLst>
          </p:cNvPr>
          <p:cNvGrpSpPr/>
          <p:nvPr/>
        </p:nvGrpSpPr>
        <p:grpSpPr>
          <a:xfrm>
            <a:off x="1460810" y="1793492"/>
            <a:ext cx="2110553" cy="1630096"/>
            <a:chOff x="1460810" y="1793492"/>
            <a:chExt cx="2110553" cy="1630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87EC86F-D38A-D24B-AB94-AFEC8FF6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60810" y="1793492"/>
              <a:ext cx="731520" cy="7315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A1BFF6-5AD3-4946-A28C-EA1478B0F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810" y="2692068"/>
              <a:ext cx="731520" cy="73152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7656F1-B99C-D947-A107-3543A2C38224}"/>
                </a:ext>
              </a:extLst>
            </p:cNvPr>
            <p:cNvGrpSpPr/>
            <p:nvPr/>
          </p:nvGrpSpPr>
          <p:grpSpPr>
            <a:xfrm>
              <a:off x="2308302" y="2059900"/>
              <a:ext cx="1263061" cy="1264336"/>
              <a:chOff x="1460810" y="3824815"/>
              <a:chExt cx="1263061" cy="1264336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0E65811-F1DE-A943-BD83-0A8A051431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60810" y="3824815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49603A8-912B-454F-8791-492F72A38E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92351" y="4357631"/>
                <a:ext cx="731520" cy="73152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F860E14-A166-6340-9899-37BA9F5FF19F}"/>
              </a:ext>
            </a:extLst>
          </p:cNvPr>
          <p:cNvGrpSpPr/>
          <p:nvPr/>
        </p:nvGrpSpPr>
        <p:grpSpPr>
          <a:xfrm>
            <a:off x="1483112" y="4068740"/>
            <a:ext cx="2208684" cy="1630922"/>
            <a:chOff x="1460810" y="3957230"/>
            <a:chExt cx="2208684" cy="163092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4863EC-0210-8849-97CC-ADBFE62D3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60810" y="3957230"/>
              <a:ext cx="731520" cy="7315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2F4F4E-C5B8-2C45-B4F7-B52920791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83112" y="4856632"/>
              <a:ext cx="731520" cy="73152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0D3D67-0D3E-934A-A0CA-A3053A011523}"/>
                </a:ext>
              </a:extLst>
            </p:cNvPr>
            <p:cNvGrpSpPr/>
            <p:nvPr/>
          </p:nvGrpSpPr>
          <p:grpSpPr>
            <a:xfrm>
              <a:off x="2410149" y="4062157"/>
              <a:ext cx="1259345" cy="1253185"/>
              <a:chOff x="2474083" y="4191401"/>
              <a:chExt cx="1259345" cy="125318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5159E8D-E2C1-F34A-88FF-7CEEAC73A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83" y="4191401"/>
                <a:ext cx="731520" cy="7315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E8AC81-AAD7-334D-B158-919E238FA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1908" y="4713066"/>
                <a:ext cx="731520" cy="731520"/>
              </a:xfrm>
              <a:prstGeom prst="rect">
                <a:avLst/>
              </a:prstGeom>
            </p:spPr>
          </p:pic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4470047-67FD-6E4C-BFE9-1CE589FADE6F}"/>
              </a:ext>
            </a:extLst>
          </p:cNvPr>
          <p:cNvSpPr/>
          <p:nvPr/>
        </p:nvSpPr>
        <p:spPr>
          <a:xfrm>
            <a:off x="5693255" y="3115310"/>
            <a:ext cx="3813717" cy="190685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Synthesizer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6F9AB77-0B54-744B-BF02-E9D46A547817}"/>
              </a:ext>
            </a:extLst>
          </p:cNvPr>
          <p:cNvGrpSpPr/>
          <p:nvPr/>
        </p:nvGrpSpPr>
        <p:grpSpPr>
          <a:xfrm>
            <a:off x="4693547" y="1275189"/>
            <a:ext cx="7224503" cy="891783"/>
            <a:chOff x="4693547" y="1275189"/>
            <a:chExt cx="7224503" cy="89178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86E7299-74CB-2042-95EE-E14B8C7ABDB0}"/>
                </a:ext>
              </a:extLst>
            </p:cNvPr>
            <p:cNvSpPr/>
            <p:nvPr/>
          </p:nvSpPr>
          <p:spPr>
            <a:xfrm>
              <a:off x="4693547" y="1377710"/>
              <a:ext cx="5288653" cy="789262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B126CA-050E-8149-9283-12C000B8D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06920" y="1409827"/>
              <a:ext cx="731520" cy="7315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F18AC08-EC64-9946-B993-9414A1E64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45316" y="1397701"/>
              <a:ext cx="731520" cy="73152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0A7E662-E03E-8C40-ACA8-DA060E344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83712" y="1394335"/>
              <a:ext cx="731520" cy="7315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F3FE312-2E1C-4342-A633-518338F7E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023409" y="1409827"/>
              <a:ext cx="731520" cy="7315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C97B948-D842-A04C-8E52-DF99268F1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67001" y="1412638"/>
              <a:ext cx="731520" cy="7315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6921DF-3810-4C4C-BB6D-797F519D5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874138" y="1414557"/>
              <a:ext cx="731520" cy="73152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ED6320A-5DA4-8D48-8B18-D984B929B258}"/>
                </a:ext>
              </a:extLst>
            </p:cNvPr>
            <p:cNvSpPr txBox="1"/>
            <p:nvPr/>
          </p:nvSpPr>
          <p:spPr>
            <a:xfrm>
              <a:off x="10027789" y="1275189"/>
              <a:ext cx="189026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ato" panose="020F0502020204030203" pitchFamily="34" charset="77"/>
                </a:rPr>
                <a:t>Atomic </a:t>
              </a:r>
              <a:br>
                <a:rPr lang="en-US" sz="2400" dirty="0">
                  <a:latin typeface="Lato" panose="020F0502020204030203" pitchFamily="34" charset="77"/>
                </a:rPr>
              </a:br>
              <a:r>
                <a:rPr lang="en-US" sz="2400" dirty="0">
                  <a:latin typeface="Lato" panose="020F0502020204030203" pitchFamily="34" charset="77"/>
                </a:rPr>
                <a:t>Propositions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F31C98-C51D-C348-B4EF-4AF969D7A09E}"/>
              </a:ext>
            </a:extLst>
          </p:cNvPr>
          <p:cNvGrpSpPr/>
          <p:nvPr/>
        </p:nvGrpSpPr>
        <p:grpSpPr>
          <a:xfrm>
            <a:off x="1070517" y="1538868"/>
            <a:ext cx="2968083" cy="5091864"/>
            <a:chOff x="1070517" y="1538868"/>
            <a:chExt cx="2968083" cy="50918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412440-4F08-3C44-A14B-6196CAA02BB8}"/>
                </a:ext>
              </a:extLst>
            </p:cNvPr>
            <p:cNvSpPr/>
            <p:nvPr/>
          </p:nvSpPr>
          <p:spPr>
            <a:xfrm>
              <a:off x="1070517" y="1538868"/>
              <a:ext cx="2968083" cy="4527395"/>
            </a:xfrm>
            <a:prstGeom prst="rect">
              <a:avLst/>
            </a:prstGeom>
            <a:noFill/>
            <a:ln w="38100">
              <a:solidFill>
                <a:srgbClr val="00206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4EC99D-F29D-C246-B78C-BC29FD06EF47}"/>
                </a:ext>
              </a:extLst>
            </p:cNvPr>
            <p:cNvSpPr txBox="1"/>
            <p:nvPr/>
          </p:nvSpPr>
          <p:spPr>
            <a:xfrm>
              <a:off x="1070517" y="6169067"/>
              <a:ext cx="29001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Lato" panose="020F0502020204030203" pitchFamily="34" charset="77"/>
                </a:rPr>
                <a:t>Training/Sample Set</a:t>
              </a:r>
            </a:p>
          </p:txBody>
        </p:sp>
      </p:grpSp>
      <p:sp>
        <p:nvSpPr>
          <p:cNvPr id="42" name="Down Arrow 41">
            <a:extLst>
              <a:ext uri="{FF2B5EF4-FFF2-40B4-BE49-F238E27FC236}">
                <a16:creationId xmlns:a16="http://schemas.microsoft.com/office/drawing/2014/main" id="{2E92F317-3BE9-EA4F-8F86-03ED5C8503C7}"/>
              </a:ext>
            </a:extLst>
          </p:cNvPr>
          <p:cNvSpPr/>
          <p:nvPr/>
        </p:nvSpPr>
        <p:spPr>
          <a:xfrm>
            <a:off x="7389169" y="2235606"/>
            <a:ext cx="407576" cy="8797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7254E019-3F79-9F47-8D95-FE59F33D1789}"/>
              </a:ext>
            </a:extLst>
          </p:cNvPr>
          <p:cNvSpPr/>
          <p:nvPr/>
        </p:nvSpPr>
        <p:spPr>
          <a:xfrm rot="16200000">
            <a:off x="4705817" y="3285088"/>
            <a:ext cx="407576" cy="156730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>
            <a:extLst>
              <a:ext uri="{FF2B5EF4-FFF2-40B4-BE49-F238E27FC236}">
                <a16:creationId xmlns:a16="http://schemas.microsoft.com/office/drawing/2014/main" id="{67CB8F97-4F50-D343-B7B3-AFE1BAAC7D85}"/>
              </a:ext>
            </a:extLst>
          </p:cNvPr>
          <p:cNvSpPr/>
          <p:nvPr/>
        </p:nvSpPr>
        <p:spPr>
          <a:xfrm>
            <a:off x="415570" y="2235606"/>
            <a:ext cx="890051" cy="2938560"/>
          </a:xfrm>
          <a:prstGeom prst="leftBrace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A70441-0B51-8940-9992-EE7B746CA2A1}"/>
              </a:ext>
            </a:extLst>
          </p:cNvPr>
          <p:cNvSpPr txBox="1"/>
          <p:nvPr/>
        </p:nvSpPr>
        <p:spPr>
          <a:xfrm rot="16200000">
            <a:off x="-375683" y="3506602"/>
            <a:ext cx="1244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Disjoint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280B95A0-C19D-EA42-9086-CD818FF7DAE1}"/>
              </a:ext>
            </a:extLst>
          </p:cNvPr>
          <p:cNvSpPr/>
          <p:nvPr/>
        </p:nvSpPr>
        <p:spPr>
          <a:xfrm rot="16200000">
            <a:off x="9824001" y="3560151"/>
            <a:ext cx="407576" cy="1017176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B008320-20E7-7946-9838-B6E5339BB3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59266" y="1701251"/>
            <a:ext cx="548674" cy="5486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C60EF46-AEBB-3A4D-9CE1-C988DFF77CA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9266" y="3944635"/>
            <a:ext cx="548640" cy="54864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2DD5A3A1-D67C-5C40-B489-92754A932FF9}"/>
              </a:ext>
            </a:extLst>
          </p:cNvPr>
          <p:cNvSpPr txBox="1"/>
          <p:nvPr/>
        </p:nvSpPr>
        <p:spPr>
          <a:xfrm>
            <a:off x="10696993" y="3669453"/>
            <a:ext cx="543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4000" b="1" dirty="0" err="1"/>
              <a:t>φ</a:t>
            </a:r>
            <a:endParaRPr lang="en-US" sz="4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C0A47B9-4456-D34D-A53A-6D3DA5303AA4}"/>
              </a:ext>
            </a:extLst>
          </p:cNvPr>
          <p:cNvSpPr txBox="1"/>
          <p:nvPr/>
        </p:nvSpPr>
        <p:spPr>
          <a:xfrm>
            <a:off x="10312272" y="4359560"/>
            <a:ext cx="13131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PLTL </a:t>
            </a:r>
            <a:br>
              <a:rPr lang="en-US" sz="2400" dirty="0">
                <a:latin typeface="Lato" panose="020F0502020204030203" pitchFamily="34" charset="77"/>
              </a:rPr>
            </a:br>
            <a:r>
              <a:rPr lang="en-US" sz="2400" dirty="0">
                <a:latin typeface="Lato" panose="020F0502020204030203" pitchFamily="34" charset="77"/>
              </a:rPr>
              <a:t>Formula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200E5D1-77AF-1A43-A723-30F64B12E9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5406" y="2079176"/>
            <a:ext cx="548640" cy="54864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01F3DF-EA15-C24E-B6BE-91CF3CDAFFE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0147" y="2972214"/>
            <a:ext cx="548640" cy="54864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62AEE1-0F2A-2346-ACFC-08EC04440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23734" y="2500201"/>
            <a:ext cx="548640" cy="54864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452A7F-B9C6-2C41-876D-3E109723EB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3440" y="4312383"/>
            <a:ext cx="548640" cy="54864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487E58B-7572-B341-90E1-9B2C19F251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2250" y="5181497"/>
            <a:ext cx="548640" cy="54864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B9FF538-968E-5248-AB76-B61DBC38CE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8970" y="4525940"/>
            <a:ext cx="548640" cy="548640"/>
          </a:xfrm>
          <a:prstGeom prst="rect">
            <a:avLst/>
          </a:prstGeom>
        </p:spPr>
      </p:pic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7B1BC414-21A0-5745-85D0-0F58DB1DDB16}"/>
              </a:ext>
            </a:extLst>
          </p:cNvPr>
          <p:cNvSpPr/>
          <p:nvPr/>
        </p:nvSpPr>
        <p:spPr>
          <a:xfrm>
            <a:off x="568712" y="2819705"/>
            <a:ext cx="11056740" cy="1454801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synthesis problem is a special case of the </a:t>
            </a:r>
            <a:r>
              <a:rPr lang="en-US" sz="3200" i="1" dirty="0">
                <a:solidFill>
                  <a:schemeClr val="tx1"/>
                </a:solidFill>
                <a:latin typeface="Lato" panose="020F0502020204030203" pitchFamily="34" charset="77"/>
              </a:rPr>
              <a:t>language learning from the informant</a:t>
            </a:r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 problem.</a:t>
            </a:r>
          </a:p>
        </p:txBody>
      </p:sp>
    </p:spTree>
    <p:extLst>
      <p:ext uri="{BB962C8B-B14F-4D97-AF65-F5344CB8AC3E}">
        <p14:creationId xmlns:p14="http://schemas.microsoft.com/office/powerpoint/2010/main" val="342373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8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6" dur="indefinite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99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2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5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8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1" dur="indefinite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17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0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3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6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29" dur="indefinite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2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5" dur="indefinite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8" dur="indefinite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41" dur="indefinite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44" dur="indefinite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3" grpId="0" animBg="1"/>
      <p:bldP spid="23" grpId="1" animBg="1"/>
      <p:bldP spid="22" grpId="0" animBg="1"/>
      <p:bldP spid="42" grpId="0" animBg="1"/>
      <p:bldP spid="42" grpId="1" animBg="1"/>
      <p:bldP spid="43" grpId="0" animBg="1"/>
      <p:bldP spid="43" grpId="1" animBg="1"/>
      <p:bldP spid="46" grpId="0" animBg="1"/>
      <p:bldP spid="46" grpId="1" animBg="1"/>
      <p:bldP spid="47" grpId="0"/>
      <p:bldP spid="47" grpId="1"/>
      <p:bldP spid="48" grpId="0" animBg="1"/>
      <p:bldP spid="48" grpId="1" animBg="1"/>
      <p:bldP spid="53" grpId="0"/>
      <p:bldP spid="53" grpId="1"/>
      <p:bldP spid="54" grpId="0"/>
      <p:bldP spid="54" grpId="1"/>
      <p:bldP spid="6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 work: LTL Formula Synthesis (</a:t>
            </a:r>
            <a:r>
              <a:rPr lang="en-US" dirty="0" err="1"/>
              <a:t>Neider</a:t>
            </a:r>
            <a:r>
              <a:rPr lang="en-US" dirty="0"/>
              <a:t> and </a:t>
            </a:r>
            <a:r>
              <a:rPr lang="en-US" dirty="0" err="1"/>
              <a:t>Gavran</a:t>
            </a:r>
            <a:r>
              <a:rPr lang="en-US" dirty="0"/>
              <a:t>, FMCAD’18)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20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F0AE2A-F6D1-6F4E-A25E-A30392630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14" y="1824503"/>
            <a:ext cx="1027771" cy="10277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9C9EEE9-5AA8-0B44-B0D0-1B65A5C9DB6C}"/>
              </a:ext>
            </a:extLst>
          </p:cNvPr>
          <p:cNvSpPr txBox="1"/>
          <p:nvPr/>
        </p:nvSpPr>
        <p:spPr>
          <a:xfrm>
            <a:off x="1426132" y="2107555"/>
            <a:ext cx="2911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LTL Formula Synthesis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CC29C4-F8E7-D14F-8351-622205F55153}"/>
              </a:ext>
            </a:extLst>
          </p:cNvPr>
          <p:cNvSpPr txBox="1"/>
          <p:nvPr/>
        </p:nvSpPr>
        <p:spPr>
          <a:xfrm>
            <a:off x="7967252" y="2107554"/>
            <a:ext cx="3714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Boolean satisfiability problem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6B5A2235-4706-3049-8DAE-F59B503DD03E}"/>
              </a:ext>
            </a:extLst>
          </p:cNvPr>
          <p:cNvSpPr/>
          <p:nvPr/>
        </p:nvSpPr>
        <p:spPr>
          <a:xfrm>
            <a:off x="6096000" y="2081442"/>
            <a:ext cx="1871251" cy="5138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Reduces</a:t>
            </a:r>
          </a:p>
        </p:txBody>
      </p:sp>
      <p:sp>
        <p:nvSpPr>
          <p:cNvPr id="29" name="Google Shape;487;p24">
            <a:extLst>
              <a:ext uri="{FF2B5EF4-FFF2-40B4-BE49-F238E27FC236}">
                <a16:creationId xmlns:a16="http://schemas.microsoft.com/office/drawing/2014/main" id="{8D2A0C81-B6C2-F648-B3F5-C5743A1D62E1}"/>
              </a:ext>
            </a:extLst>
          </p:cNvPr>
          <p:cNvSpPr txBox="1"/>
          <p:nvPr/>
        </p:nvSpPr>
        <p:spPr>
          <a:xfrm>
            <a:off x="2061250" y="3258261"/>
            <a:ext cx="7651474" cy="10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φ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:=	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4000" b="1" baseline="30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      ∧     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semantics</a:t>
            </a:r>
            <a:r>
              <a:rPr lang="en" sz="4000" b="1" baseline="-25000" dirty="0">
                <a:latin typeface="Calibri"/>
                <a:ea typeface="Calibri"/>
                <a:cs typeface="Calibri"/>
                <a:sym typeface="Calibri"/>
              </a:rPr>
              <a:t>	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2279473-4117-124D-B0E6-81BAAE78E7F8}"/>
              </a:ext>
            </a:extLst>
          </p:cNvPr>
          <p:cNvCxnSpPr>
            <a:cxnSpLocks/>
          </p:cNvCxnSpPr>
          <p:nvPr/>
        </p:nvCxnSpPr>
        <p:spPr>
          <a:xfrm>
            <a:off x="7818875" y="4154798"/>
            <a:ext cx="0" cy="73154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432B50D-7FFD-CC4F-A596-788100F01690}"/>
              </a:ext>
            </a:extLst>
          </p:cNvPr>
          <p:cNvCxnSpPr>
            <a:cxnSpLocks/>
          </p:cNvCxnSpPr>
          <p:nvPr/>
        </p:nvCxnSpPr>
        <p:spPr>
          <a:xfrm>
            <a:off x="6744972" y="3994241"/>
            <a:ext cx="1750741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22B8B66-2302-B747-BDA3-78AC16C1C7A6}"/>
              </a:ext>
            </a:extLst>
          </p:cNvPr>
          <p:cNvCxnSpPr>
            <a:cxnSpLocks/>
          </p:cNvCxnSpPr>
          <p:nvPr/>
        </p:nvCxnSpPr>
        <p:spPr>
          <a:xfrm>
            <a:off x="3385321" y="4072300"/>
            <a:ext cx="1309354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prstDash val="sysDot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E932624-9A06-C14F-A7CC-FC0C108A4FCB}"/>
              </a:ext>
            </a:extLst>
          </p:cNvPr>
          <p:cNvCxnSpPr>
            <a:cxnSpLocks/>
          </p:cNvCxnSpPr>
          <p:nvPr/>
        </p:nvCxnSpPr>
        <p:spPr>
          <a:xfrm>
            <a:off x="4041853" y="4192858"/>
            <a:ext cx="0" cy="731542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5A3482F-732D-B64E-BC2B-16B27D2AD1BA}"/>
              </a:ext>
            </a:extLst>
          </p:cNvPr>
          <p:cNvSpPr txBox="1"/>
          <p:nvPr/>
        </p:nvSpPr>
        <p:spPr>
          <a:xfrm>
            <a:off x="2670451" y="4887992"/>
            <a:ext cx="27390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Syntactic restriction of a </a:t>
            </a:r>
          </a:p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well-formed LTL formula </a:t>
            </a:r>
          </a:p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whose AST depth is </a:t>
            </a:r>
            <a:r>
              <a:rPr lang="en-US" sz="20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d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253B28A-F0C2-584D-B181-5F3D1FFB7AAB}"/>
              </a:ext>
            </a:extLst>
          </p:cNvPr>
          <p:cNvSpPr txBox="1"/>
          <p:nvPr/>
        </p:nvSpPr>
        <p:spPr>
          <a:xfrm>
            <a:off x="6164442" y="4814734"/>
            <a:ext cx="330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Semantic restriction requiring the LTL formula to be consistent with the sample set.</a:t>
            </a:r>
            <a:endParaRPr lang="en-US" sz="20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B931FDD-E03D-334A-AE7F-F2526EA06295}"/>
              </a:ext>
            </a:extLst>
          </p:cNvPr>
          <p:cNvSpPr/>
          <p:nvPr/>
        </p:nvSpPr>
        <p:spPr>
          <a:xfrm>
            <a:off x="2061250" y="3345366"/>
            <a:ext cx="525845" cy="648867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86766911-1245-B440-A5D3-A0D8CC22E2CD}"/>
              </a:ext>
            </a:extLst>
          </p:cNvPr>
          <p:cNvCxnSpPr>
            <a:stCxn id="71" idx="1"/>
          </p:cNvCxnSpPr>
          <p:nvPr/>
        </p:nvCxnSpPr>
        <p:spPr>
          <a:xfrm rot="10800000" flipV="1">
            <a:off x="1304704" y="3669800"/>
            <a:ext cx="756546" cy="868746"/>
          </a:xfrm>
          <a:prstGeom prst="bentConnector2">
            <a:avLst/>
          </a:prstGeom>
          <a:ln w="57150">
            <a:solidFill>
              <a:schemeClr val="tx1"/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8178DD5-CE86-DE4E-8A28-350F18B0ECCF}"/>
              </a:ext>
            </a:extLst>
          </p:cNvPr>
          <p:cNvSpPr txBox="1"/>
          <p:nvPr/>
        </p:nvSpPr>
        <p:spPr>
          <a:xfrm>
            <a:off x="72605" y="4469990"/>
            <a:ext cx="2460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From the model of this </a:t>
            </a:r>
            <a:b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formula one can derive </a:t>
            </a:r>
            <a:b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the goal LTL formula</a:t>
            </a:r>
            <a:endParaRPr lang="en-US" sz="20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906E1B-81B8-E645-802C-D04E175831E6}"/>
              </a:ext>
            </a:extLst>
          </p:cNvPr>
          <p:cNvSpPr/>
          <p:nvPr/>
        </p:nvSpPr>
        <p:spPr>
          <a:xfrm>
            <a:off x="9155151" y="2882070"/>
            <a:ext cx="2910468" cy="6863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Future-only temporal operators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D7737C-4532-E348-988C-9AC9557469BD}"/>
              </a:ext>
            </a:extLst>
          </p:cNvPr>
          <p:cNvSpPr/>
          <p:nvPr/>
        </p:nvSpPr>
        <p:spPr>
          <a:xfrm>
            <a:off x="9155151" y="3611832"/>
            <a:ext cx="2910468" cy="51388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Based on infinite traces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4B4BAB-CFA7-3D49-8CEF-D504E7A328A7}"/>
              </a:ext>
            </a:extLst>
          </p:cNvPr>
          <p:cNvSpPr/>
          <p:nvPr/>
        </p:nvSpPr>
        <p:spPr>
          <a:xfrm>
            <a:off x="9151625" y="4179123"/>
            <a:ext cx="2910468" cy="68068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Lato" panose="020F0502020204030203" pitchFamily="34" charset="77"/>
              </a:rPr>
              <a:t>Not scalable enough</a:t>
            </a:r>
          </a:p>
        </p:txBody>
      </p:sp>
    </p:spTree>
    <p:extLst>
      <p:ext uri="{BB962C8B-B14F-4D97-AF65-F5344CB8AC3E}">
        <p14:creationId xmlns:p14="http://schemas.microsoft.com/office/powerpoint/2010/main" val="2205501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1" grpId="0" animBg="1"/>
      <p:bldP spid="29" grpId="0"/>
      <p:bldP spid="69" grpId="0"/>
      <p:bldP spid="70" grpId="0"/>
      <p:bldP spid="71" grpId="0" animBg="1"/>
      <p:bldP spid="74" grpId="0"/>
      <p:bldP spid="75" grpId="0" animBg="1"/>
      <p:bldP spid="76" grpId="0" animBg="1"/>
      <p:bldP spid="7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Unsuccessful Attempts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21</a:t>
            </a:fld>
            <a:endParaRPr lang="en-US" dirty="0"/>
          </a:p>
        </p:txBody>
      </p:sp>
      <p:sp>
        <p:nvSpPr>
          <p:cNvPr id="29" name="Google Shape;487;p24">
            <a:extLst>
              <a:ext uri="{FF2B5EF4-FFF2-40B4-BE49-F238E27FC236}">
                <a16:creationId xmlns:a16="http://schemas.microsoft.com/office/drawing/2014/main" id="{8D2A0C81-B6C2-F648-B3F5-C5743A1D62E1}"/>
              </a:ext>
            </a:extLst>
          </p:cNvPr>
          <p:cNvSpPr txBox="1"/>
          <p:nvPr/>
        </p:nvSpPr>
        <p:spPr>
          <a:xfrm>
            <a:off x="157627" y="5690955"/>
            <a:ext cx="5320857" cy="103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 err="1"/>
              <a:t>φ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:=	 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syntax</a:t>
            </a:r>
            <a:r>
              <a:rPr lang="en" sz="4000" b="1" baseline="30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4000" b="1" dirty="0">
                <a:latin typeface="Calibri"/>
                <a:ea typeface="Calibri"/>
                <a:cs typeface="Calibri"/>
                <a:sym typeface="Calibri"/>
              </a:rPr>
              <a:t> ∧ </a:t>
            </a:r>
            <a:r>
              <a:rPr lang="en" sz="4000" b="1" dirty="0" err="1">
                <a:latin typeface="Calibri"/>
                <a:ea typeface="Calibri"/>
                <a:cs typeface="Calibri"/>
                <a:sym typeface="Calibri"/>
              </a:rPr>
              <a:t>ϒ</a:t>
            </a:r>
            <a:r>
              <a:rPr lang="en" sz="4000" b="1" baseline="30000" dirty="0" err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4000" b="1" baseline="-25000" dirty="0" err="1"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 sz="4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B94D475-14B6-4A49-AE97-67154045EDC7}"/>
              </a:ext>
            </a:extLst>
          </p:cNvPr>
          <p:cNvCxnSpPr>
            <a:cxnSpLocks/>
          </p:cNvCxnSpPr>
          <p:nvPr/>
        </p:nvCxnSpPr>
        <p:spPr>
          <a:xfrm>
            <a:off x="1070513" y="3245005"/>
            <a:ext cx="10251688" cy="0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027223C-379F-E143-9F0C-85BC5C40ADBD}"/>
              </a:ext>
            </a:extLst>
          </p:cNvPr>
          <p:cNvSpPr>
            <a:spLocks noChangeAspect="1"/>
          </p:cNvSpPr>
          <p:nvPr/>
        </p:nvSpPr>
        <p:spPr>
          <a:xfrm>
            <a:off x="1047282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22EE7F-05A5-BC42-9A25-4A24D82273D0}"/>
              </a:ext>
            </a:extLst>
          </p:cNvPr>
          <p:cNvSpPr>
            <a:spLocks noChangeAspect="1"/>
          </p:cNvSpPr>
          <p:nvPr/>
        </p:nvSpPr>
        <p:spPr>
          <a:xfrm>
            <a:off x="429972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6B784A23-75B7-6748-90F7-F1A04A6158A3}"/>
              </a:ext>
            </a:extLst>
          </p:cNvPr>
          <p:cNvSpPr>
            <a:spLocks noChangeAspect="1"/>
          </p:cNvSpPr>
          <p:nvPr/>
        </p:nvSpPr>
        <p:spPr>
          <a:xfrm>
            <a:off x="758236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E71583-65E8-2241-BD1B-357DD85444E7}"/>
              </a:ext>
            </a:extLst>
          </p:cNvPr>
          <p:cNvSpPr>
            <a:spLocks noChangeAspect="1"/>
          </p:cNvSpPr>
          <p:nvPr/>
        </p:nvSpPr>
        <p:spPr>
          <a:xfrm>
            <a:off x="11207901" y="3130705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75D3C-9B2B-1F49-BB7C-FBD8D25ECBB0}"/>
              </a:ext>
            </a:extLst>
          </p:cNvPr>
          <p:cNvSpPr txBox="1"/>
          <p:nvPr/>
        </p:nvSpPr>
        <p:spPr>
          <a:xfrm>
            <a:off x="157627" y="1690750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Neider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and </a:t>
            </a:r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Gavran’s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SAT-based approach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adapted for PLTL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1FFFB77-7100-C74D-BBB1-7BEBBC758289}"/>
              </a:ext>
            </a:extLst>
          </p:cNvPr>
          <p:cNvSpPr txBox="1"/>
          <p:nvPr/>
        </p:nvSpPr>
        <p:spPr>
          <a:xfrm>
            <a:off x="3023255" y="1728410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Reiners’s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precomputation 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based approach</a:t>
            </a:r>
            <a:b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</a:b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adapted for PLTL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5EF8A8-8F6C-A947-B11E-66468E1831B3}"/>
              </a:ext>
            </a:extLst>
          </p:cNvPr>
          <p:cNvSpPr txBox="1"/>
          <p:nvPr/>
        </p:nvSpPr>
        <p:spPr>
          <a:xfrm>
            <a:off x="6403679" y="1759960"/>
            <a:ext cx="2585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SMT-based approach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finite-model finding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61CA238-1C58-AB43-AC44-51E88C5C4ACB}"/>
              </a:ext>
            </a:extLst>
          </p:cNvPr>
          <p:cNvSpPr txBox="1"/>
          <p:nvPr/>
        </p:nvSpPr>
        <p:spPr>
          <a:xfrm>
            <a:off x="9508521" y="1759960"/>
            <a:ext cx="2465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SyGuS</a:t>
            </a:r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based approach</a:t>
            </a:r>
          </a:p>
          <a:p>
            <a:pPr algn="ctr"/>
            <a:r>
              <a:rPr lang="en-US" sz="20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with ADT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F83172-C302-EC45-9D55-C8252D7BB023}"/>
              </a:ext>
            </a:extLst>
          </p:cNvPr>
          <p:cNvSpPr/>
          <p:nvPr/>
        </p:nvSpPr>
        <p:spPr>
          <a:xfrm>
            <a:off x="1275882" y="5754029"/>
            <a:ext cx="1567679" cy="73884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121F0-0C65-034B-BAD5-6271E66DCE75}"/>
              </a:ext>
            </a:extLst>
          </p:cNvPr>
          <p:cNvSpPr txBox="1"/>
          <p:nvPr/>
        </p:nvSpPr>
        <p:spPr>
          <a:xfrm>
            <a:off x="228162" y="3504243"/>
            <a:ext cx="223651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Redundant formulas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F81921-190C-504E-9266-F481AD469280}"/>
              </a:ext>
            </a:extLst>
          </p:cNvPr>
          <p:cNvSpPr txBox="1"/>
          <p:nvPr/>
        </p:nvSpPr>
        <p:spPr>
          <a:xfrm>
            <a:off x="228162" y="4627710"/>
            <a:ext cx="223651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B2888-088C-A74F-A291-68647276733C}"/>
              </a:ext>
            </a:extLst>
          </p:cNvPr>
          <p:cNvSpPr/>
          <p:nvPr/>
        </p:nvSpPr>
        <p:spPr>
          <a:xfrm>
            <a:off x="3279385" y="5747200"/>
            <a:ext cx="2073200" cy="73884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F57FC8-37E8-AC45-B4DB-DA6DB331079F}"/>
              </a:ext>
            </a:extLst>
          </p:cNvPr>
          <p:cNvSpPr txBox="1"/>
          <p:nvPr/>
        </p:nvSpPr>
        <p:spPr>
          <a:xfrm>
            <a:off x="239312" y="3910154"/>
            <a:ext cx="223651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59F3E4-209F-9A44-B42A-605A70067CBE}"/>
              </a:ext>
            </a:extLst>
          </p:cNvPr>
          <p:cNvSpPr txBox="1"/>
          <p:nvPr/>
        </p:nvSpPr>
        <p:spPr>
          <a:xfrm>
            <a:off x="3398914" y="4627710"/>
            <a:ext cx="284576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52108A5-81BB-774D-87E7-D127D038BDFF}"/>
              </a:ext>
            </a:extLst>
          </p:cNvPr>
          <p:cNvSpPr txBox="1"/>
          <p:nvPr/>
        </p:nvSpPr>
        <p:spPr>
          <a:xfrm>
            <a:off x="3410065" y="3910154"/>
            <a:ext cx="283461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0CE25B-F344-DA43-978C-F4C4AFE054E7}"/>
              </a:ext>
            </a:extLst>
          </p:cNvPr>
          <p:cNvSpPr txBox="1"/>
          <p:nvPr/>
        </p:nvSpPr>
        <p:spPr>
          <a:xfrm>
            <a:off x="3410065" y="3469597"/>
            <a:ext cx="283461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rgbClr val="FF000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High memory requirement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28ECB0-5D76-3443-A813-8C1CE7E4DA49}"/>
              </a:ext>
            </a:extLst>
          </p:cNvPr>
          <p:cNvSpPr txBox="1"/>
          <p:nvPr/>
        </p:nvSpPr>
        <p:spPr>
          <a:xfrm>
            <a:off x="856785" y="5395362"/>
            <a:ext cx="2405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Precompute models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FD71A213-6202-7744-9881-F78C49D5B95C}"/>
              </a:ext>
            </a:extLst>
          </p:cNvPr>
          <p:cNvSpPr/>
          <p:nvPr/>
        </p:nvSpPr>
        <p:spPr>
          <a:xfrm rot="16200000">
            <a:off x="9237749" y="1809647"/>
            <a:ext cx="545947" cy="3655059"/>
          </a:xfrm>
          <a:prstGeom prst="leftBrace">
            <a:avLst>
              <a:gd name="adj1" fmla="val 8333"/>
              <a:gd name="adj2" fmla="val 49391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BFFCFA-E1A0-EF49-98C4-EE41AE429505}"/>
              </a:ext>
            </a:extLst>
          </p:cNvPr>
          <p:cNvSpPr txBox="1"/>
          <p:nvPr/>
        </p:nvSpPr>
        <p:spPr>
          <a:xfrm>
            <a:off x="8191573" y="4674171"/>
            <a:ext cx="2845769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Point-wise semantic checking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AE9320-391D-E64B-B09B-298982C44090}"/>
              </a:ext>
            </a:extLst>
          </p:cNvPr>
          <p:cNvSpPr txBox="1"/>
          <p:nvPr/>
        </p:nvSpPr>
        <p:spPr>
          <a:xfrm>
            <a:off x="8202724" y="3956615"/>
            <a:ext cx="2834618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Lato" panose="020F0502020204030203" pitchFamily="34" charset="77"/>
              </a:rPr>
              <a:t>Insufficient symmetry breaking</a:t>
            </a:r>
          </a:p>
        </p:txBody>
      </p:sp>
    </p:spTree>
    <p:extLst>
      <p:ext uri="{BB962C8B-B14F-4D97-AF65-F5344CB8AC3E}">
        <p14:creationId xmlns:p14="http://schemas.microsoft.com/office/powerpoint/2010/main" val="166171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9" grpId="0" animBg="1"/>
      <p:bldP spid="27" grpId="0" animBg="1"/>
      <p:bldP spid="30" grpId="0" animBg="1"/>
      <p:bldP spid="31" grpId="0" animBg="1"/>
      <p:bldP spid="10" grpId="0"/>
      <p:bldP spid="32" grpId="0"/>
      <p:bldP spid="33" grpId="0"/>
      <p:bldP spid="34" grpId="0"/>
      <p:bldP spid="11" grpId="0" animBg="1"/>
      <p:bldP spid="1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4" grpId="0"/>
      <p:bldP spid="14" grpId="1"/>
      <p:bldP spid="16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Cellular Network Attacks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05EE88-A559-5E4C-9518-AFBFF1D26B89}"/>
              </a:ext>
            </a:extLst>
          </p:cNvPr>
          <p:cNvGrpSpPr/>
          <p:nvPr/>
        </p:nvGrpSpPr>
        <p:grpSpPr>
          <a:xfrm>
            <a:off x="141457" y="1356027"/>
            <a:ext cx="5733579" cy="914400"/>
            <a:chOff x="6380356" y="1233488"/>
            <a:chExt cx="5733579" cy="9144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671B8A-FAC3-C542-AC60-2875BDC9A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80356" y="1233488"/>
              <a:ext cx="914400" cy="9144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99F692-9B4A-7D4D-9250-14AD0CE582B9}"/>
                </a:ext>
              </a:extLst>
            </p:cNvPr>
            <p:cNvSpPr txBox="1"/>
            <p:nvPr/>
          </p:nvSpPr>
          <p:spPr>
            <a:xfrm>
              <a:off x="7437655" y="1398300"/>
              <a:ext cx="4676280" cy="58477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Lato" panose="020F0502020204030203" pitchFamily="34" charset="77"/>
                </a:rPr>
                <a:t>How scalable is SYSLITE?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5074DA-B2D2-0141-BF62-246011729FC6}"/>
              </a:ext>
            </a:extLst>
          </p:cNvPr>
          <p:cNvGrpSpPr/>
          <p:nvPr/>
        </p:nvGrpSpPr>
        <p:grpSpPr>
          <a:xfrm>
            <a:off x="6114579" y="1356026"/>
            <a:ext cx="5657099" cy="914400"/>
            <a:chOff x="6114579" y="1356026"/>
            <a:chExt cx="5657099" cy="9144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5CAAB6C-3C5D-8446-93A0-98CD2C6A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4579" y="1356026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1B0E81-EEA9-1D46-AA87-790319138B8F}"/>
                </a:ext>
              </a:extLst>
            </p:cNvPr>
            <p:cNvSpPr txBox="1"/>
            <p:nvPr/>
          </p:nvSpPr>
          <p:spPr>
            <a:xfrm>
              <a:off x="7268522" y="1580868"/>
              <a:ext cx="45031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rPr>
                <a:t>10</a:t>
              </a:r>
              <a:r>
                <a:rPr lang="en-US" sz="2800" dirty="0">
                  <a:latin typeface="Arial" panose="020B0604020202020204" pitchFamily="34" charset="0"/>
                  <a:ea typeface="Roboto Condensed Light" panose="02000000000000000000" pitchFamily="2" charset="0"/>
                  <a:cs typeface="Arial" panose="020B0604020202020204" pitchFamily="34" charset="0"/>
                </a:rPr>
                <a:t> Cellular network attacks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4CCCA1B-20C2-CA44-9B58-DB732F96DC41}"/>
              </a:ext>
            </a:extLst>
          </p:cNvPr>
          <p:cNvSpPr txBox="1"/>
          <p:nvPr/>
        </p:nvSpPr>
        <p:spPr>
          <a:xfrm>
            <a:off x="598657" y="3164530"/>
            <a:ext cx="11307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Benign trace of length 100 collected from </a:t>
            </a:r>
            <a:r>
              <a:rPr lang="en-US" sz="2800" dirty="0" err="1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MobileInsight</a:t>
            </a:r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crowd-sourced platform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EFDCA0-8866-A747-A095-EF8F0882B852}"/>
              </a:ext>
            </a:extLst>
          </p:cNvPr>
          <p:cNvSpPr txBox="1"/>
          <p:nvPr/>
        </p:nvSpPr>
        <p:spPr>
          <a:xfrm>
            <a:off x="598657" y="4221196"/>
            <a:ext cx="109616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Attack trace of length 100 collected from our cellular testbed built using SDRs</a:t>
            </a:r>
          </a:p>
        </p:txBody>
      </p:sp>
    </p:spTree>
    <p:extLst>
      <p:ext uri="{BB962C8B-B14F-4D97-AF65-F5344CB8AC3E}">
        <p14:creationId xmlns:p14="http://schemas.microsoft.com/office/powerpoint/2010/main" val="358862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2: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23</a:t>
            </a:fld>
            <a:endParaRPr lang="en-US" dirty="0"/>
          </a:p>
        </p:txBody>
      </p:sp>
      <p:pic>
        <p:nvPicPr>
          <p:cNvPr id="12" name="Google Shape;669;p32">
            <a:extLst>
              <a:ext uri="{FF2B5EF4-FFF2-40B4-BE49-F238E27FC236}">
                <a16:creationId xmlns:a16="http://schemas.microsoft.com/office/drawing/2014/main" id="{1316989B-2688-6042-856E-9C7FDB6E70A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9045" y="2479702"/>
            <a:ext cx="5022955" cy="38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670;p32">
            <a:extLst>
              <a:ext uri="{FF2B5EF4-FFF2-40B4-BE49-F238E27FC236}">
                <a16:creationId xmlns:a16="http://schemas.microsoft.com/office/drawing/2014/main" id="{0CAE0E09-C4C1-D246-A690-A322F4C72C2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884" y="1414372"/>
            <a:ext cx="5019644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47279E-A578-504A-8444-D0F72458308A}"/>
              </a:ext>
            </a:extLst>
          </p:cNvPr>
          <p:cNvSpPr txBox="1"/>
          <p:nvPr/>
        </p:nvSpPr>
        <p:spPr>
          <a:xfrm>
            <a:off x="325409" y="4913807"/>
            <a:ext cx="623150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sz="2400" b="1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Lato"/>
                <a:sym typeface="Lato"/>
              </a:rPr>
              <a:t>SYSLITE timed-out for a fewer number of instances</a:t>
            </a:r>
            <a:endParaRPr lang="en-US" sz="2400" b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883141-5ADA-D94B-A490-6BBB079FD84A}"/>
              </a:ext>
            </a:extLst>
          </p:cNvPr>
          <p:cNvSpPr txBox="1"/>
          <p:nvPr/>
        </p:nvSpPr>
        <p:spPr>
          <a:xfrm>
            <a:off x="9774044" y="3821964"/>
            <a:ext cx="216890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Roboto Condensed Light" panose="02000000000000000000" pitchFamily="2" charset="0"/>
                <a:cs typeface="Arial" panose="020B0604020202020204" pitchFamily="34" charset="0"/>
              </a:rPr>
              <a:t>28x</a:t>
            </a:r>
            <a:r>
              <a:rPr lang="en-US" sz="24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over the baseline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1C24EB-BBB4-EC4E-A7ED-ED1BD9C59A5C}"/>
              </a:ext>
            </a:extLst>
          </p:cNvPr>
          <p:cNvCxnSpPr>
            <a:cxnSpLocks/>
          </p:cNvCxnSpPr>
          <p:nvPr/>
        </p:nvCxnSpPr>
        <p:spPr>
          <a:xfrm>
            <a:off x="9641743" y="3746810"/>
            <a:ext cx="0" cy="981307"/>
          </a:xfrm>
          <a:prstGeom prst="line">
            <a:avLst/>
          </a:prstGeom>
          <a:ln w="57150">
            <a:solidFill>
              <a:schemeClr val="tx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9">
            <a:extLst>
              <a:ext uri="{FF2B5EF4-FFF2-40B4-BE49-F238E27FC236}">
                <a16:creationId xmlns:a16="http://schemas.microsoft.com/office/drawing/2014/main" id="{D21B5E5D-5352-9541-A5E4-7CF3AD446649}"/>
              </a:ext>
            </a:extLst>
          </p:cNvPr>
          <p:cNvGraphicFramePr>
            <a:graphicFrameLocks noGrp="1"/>
          </p:cNvGraphicFramePr>
          <p:nvPr/>
        </p:nvGraphicFramePr>
        <p:xfrm>
          <a:off x="325409" y="2779436"/>
          <a:ext cx="6108390" cy="13766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36130">
                  <a:extLst>
                    <a:ext uri="{9D8B030D-6E8A-4147-A177-3AD203B41FA5}">
                      <a16:colId xmlns:a16="http://schemas.microsoft.com/office/drawing/2014/main" val="4179991421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702372887"/>
                    </a:ext>
                  </a:extLst>
                </a:gridCol>
                <a:gridCol w="2036130">
                  <a:extLst>
                    <a:ext uri="{9D8B030D-6E8A-4147-A177-3AD203B41FA5}">
                      <a16:colId xmlns:a16="http://schemas.microsoft.com/office/drawing/2014/main" val="4591830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SYSLITE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95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Attack signatures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9</a:t>
                      </a:r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 out of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2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Precision and 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  <a:latin typeface="Lato" panose="020F0502020204030203" pitchFamily="34" charset="77"/>
                        </a:rPr>
                        <a:t>100%, 100%</a:t>
                      </a:r>
                      <a:endParaRPr lang="en-US" dirty="0">
                        <a:solidFill>
                          <a:schemeClr val="tx1"/>
                        </a:solidFill>
                        <a:latin typeface="Lato" panose="020F05020202040302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1676718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064FE6F4-FF42-2F42-AA89-21C2648ED487}"/>
              </a:ext>
            </a:extLst>
          </p:cNvPr>
          <p:cNvSpPr/>
          <p:nvPr/>
        </p:nvSpPr>
        <p:spPr>
          <a:xfrm>
            <a:off x="2326546" y="3125078"/>
            <a:ext cx="4107254" cy="37639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112C15-84B5-B440-8FCC-9B0BE624DB9D}"/>
              </a:ext>
            </a:extLst>
          </p:cNvPr>
          <p:cNvSpPr/>
          <p:nvPr/>
        </p:nvSpPr>
        <p:spPr>
          <a:xfrm>
            <a:off x="2326546" y="3540602"/>
            <a:ext cx="4107254" cy="615514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4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PLTL Synthesis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1666E0-F5CD-3248-9814-4FE0EB01792A}"/>
              </a:ext>
            </a:extLst>
          </p:cNvPr>
          <p:cNvGrpSpPr/>
          <p:nvPr/>
        </p:nvGrpSpPr>
        <p:grpSpPr>
          <a:xfrm>
            <a:off x="220879" y="2211729"/>
            <a:ext cx="2449709" cy="2937689"/>
            <a:chOff x="376992" y="1824503"/>
            <a:chExt cx="2449709" cy="29376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1406550-1D19-634A-87F6-92E63E681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390BE7-B58A-0840-BF82-97DB6D626813}"/>
                </a:ext>
              </a:extLst>
            </p:cNvPr>
            <p:cNvSpPr txBox="1"/>
            <p:nvPr/>
          </p:nvSpPr>
          <p:spPr>
            <a:xfrm>
              <a:off x="376992" y="3561863"/>
              <a:ext cx="244970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Security policy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mining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from system logs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DD400B-1590-4B48-BD9C-9AB1F04286B6}"/>
              </a:ext>
            </a:extLst>
          </p:cNvPr>
          <p:cNvGrpSpPr/>
          <p:nvPr/>
        </p:nvGrpSpPr>
        <p:grpSpPr>
          <a:xfrm>
            <a:off x="2678101" y="2119396"/>
            <a:ext cx="2032929" cy="2988539"/>
            <a:chOff x="585383" y="1824503"/>
            <a:chExt cx="2032929" cy="298853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9DEF62-E63D-CF48-AC68-AAEBC4DD2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EE6BC0E-86B6-9947-AB2B-D0A5BC5BDEE9}"/>
                </a:ext>
              </a:extLst>
            </p:cNvPr>
            <p:cNvSpPr txBox="1"/>
            <p:nvPr/>
          </p:nvSpPr>
          <p:spPr>
            <a:xfrm>
              <a:off x="585383" y="3612713"/>
              <a:ext cx="203292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Software and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system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debugging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15B001-6893-FF45-9CB4-21AA2B9363B3}"/>
              </a:ext>
            </a:extLst>
          </p:cNvPr>
          <p:cNvGrpSpPr/>
          <p:nvPr/>
        </p:nvGrpSpPr>
        <p:grpSpPr>
          <a:xfrm>
            <a:off x="4626052" y="2066313"/>
            <a:ext cx="2478563" cy="3030470"/>
            <a:chOff x="362566" y="1824503"/>
            <a:chExt cx="2478563" cy="30304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9297B8-B50A-4E4A-BAD5-A6397E6AE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7E94DB0-23E7-564C-B1A8-2E6D06BE2C1E}"/>
                </a:ext>
              </a:extLst>
            </p:cNvPr>
            <p:cNvSpPr txBox="1"/>
            <p:nvPr/>
          </p:nvSpPr>
          <p:spPr>
            <a:xfrm>
              <a:off x="362566" y="3654644"/>
              <a:ext cx="2478563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Security/Privacy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policy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authoring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4B5025-4C8E-A040-AD9E-B5F862C90920}"/>
              </a:ext>
            </a:extLst>
          </p:cNvPr>
          <p:cNvGrpSpPr/>
          <p:nvPr/>
        </p:nvGrpSpPr>
        <p:grpSpPr>
          <a:xfrm>
            <a:off x="7062421" y="2077462"/>
            <a:ext cx="2473754" cy="3030470"/>
            <a:chOff x="364975" y="1824503"/>
            <a:chExt cx="2473754" cy="303047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6EE84A2-308B-C940-AD16-6059164F8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733165" y="1824503"/>
              <a:ext cx="1737360" cy="173736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6CB8FF1-DF90-2C43-9E0A-5242A436AD9F}"/>
                </a:ext>
              </a:extLst>
            </p:cNvPr>
            <p:cNvSpPr txBox="1"/>
            <p:nvPr/>
          </p:nvSpPr>
          <p:spPr>
            <a:xfrm>
              <a:off x="364975" y="3654644"/>
              <a:ext cx="247375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Attack signature 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and root-cause</a:t>
              </a:r>
            </a:p>
            <a:p>
              <a:pPr algn="ctr"/>
              <a:r>
                <a:rPr lang="en-US" sz="2400" dirty="0">
                  <a:latin typeface="Lato" panose="020F0502020204030203" pitchFamily="34" charset="77"/>
                </a:rPr>
                <a:t>generation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66E16D1-17F3-3E47-9A11-D9DDD6292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2341393"/>
            <a:ext cx="1209498" cy="120949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3AEE017-D339-1446-BFEB-64DC65000017}"/>
              </a:ext>
            </a:extLst>
          </p:cNvPr>
          <p:cNvSpPr/>
          <p:nvPr/>
        </p:nvSpPr>
        <p:spPr>
          <a:xfrm>
            <a:off x="7062421" y="2077461"/>
            <a:ext cx="2393585" cy="3094809"/>
          </a:xfrm>
          <a:prstGeom prst="rect">
            <a:avLst/>
          </a:prstGeom>
          <a:noFill/>
          <a:ln w="762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6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application: Attacks on 4G LTE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4</a:t>
            </a:fld>
            <a:endParaRPr lang="en-US" dirty="0"/>
          </a:p>
        </p:txBody>
      </p:sp>
      <p:pic>
        <p:nvPicPr>
          <p:cNvPr id="34" name="Google Shape;169;p17">
            <a:extLst>
              <a:ext uri="{FF2B5EF4-FFF2-40B4-BE49-F238E27FC236}">
                <a16:creationId xmlns:a16="http://schemas.microsoft.com/office/drawing/2014/main" id="{FF5DA2C0-57F0-D743-ACB0-0C12CD275E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67374" y="4123338"/>
            <a:ext cx="1481328" cy="14813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657CAF00-AE1B-C449-913F-69C171919D56}"/>
              </a:ext>
            </a:extLst>
          </p:cNvPr>
          <p:cNvGrpSpPr/>
          <p:nvPr/>
        </p:nvGrpSpPr>
        <p:grpSpPr>
          <a:xfrm>
            <a:off x="561481" y="1836117"/>
            <a:ext cx="2187621" cy="2075688"/>
            <a:chOff x="2409281" y="1811223"/>
            <a:chExt cx="2187621" cy="2075688"/>
          </a:xfrm>
        </p:grpSpPr>
        <p:pic>
          <p:nvPicPr>
            <p:cNvPr id="26" name="Google Shape;161;p17">
              <a:extLst>
                <a:ext uri="{FF2B5EF4-FFF2-40B4-BE49-F238E27FC236}">
                  <a16:creationId xmlns:a16="http://schemas.microsoft.com/office/drawing/2014/main" id="{299B9717-4BA5-C746-8A26-1A1874E0F117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5135" y="2021218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62;p17">
              <a:extLst>
                <a:ext uri="{FF2B5EF4-FFF2-40B4-BE49-F238E27FC236}">
                  <a16:creationId xmlns:a16="http://schemas.microsoft.com/office/drawing/2014/main" id="{567E3B4C-910A-2040-AF37-DB7DDF688F08}"/>
                </a:ext>
              </a:extLst>
            </p:cNvPr>
            <p:cNvSpPr txBox="1"/>
            <p:nvPr/>
          </p:nvSpPr>
          <p:spPr>
            <a:xfrm>
              <a:off x="2591643" y="3447919"/>
              <a:ext cx="2005259" cy="3800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Denial of service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5" name="Google Shape;170;p17">
              <a:extLst>
                <a:ext uri="{FF2B5EF4-FFF2-40B4-BE49-F238E27FC236}">
                  <a16:creationId xmlns:a16="http://schemas.microsoft.com/office/drawing/2014/main" id="{74D26FD5-43E2-AC49-BF81-5CEFFB29B494}"/>
                </a:ext>
              </a:extLst>
            </p:cNvPr>
            <p:cNvSpPr/>
            <p:nvPr/>
          </p:nvSpPr>
          <p:spPr>
            <a:xfrm>
              <a:off x="2409281" y="1811223"/>
              <a:ext cx="2073036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FEDE0D-79FA-504F-ABC3-ECD5B9EC0D01}"/>
              </a:ext>
            </a:extLst>
          </p:cNvPr>
          <p:cNvGrpSpPr/>
          <p:nvPr/>
        </p:nvGrpSpPr>
        <p:grpSpPr>
          <a:xfrm>
            <a:off x="602384" y="4266694"/>
            <a:ext cx="2167229" cy="2075688"/>
            <a:chOff x="2455431" y="3269350"/>
            <a:chExt cx="2167229" cy="2075688"/>
          </a:xfrm>
        </p:grpSpPr>
        <p:pic>
          <p:nvPicPr>
            <p:cNvPr id="28" name="Google Shape;163;p17">
              <a:extLst>
                <a:ext uri="{FF2B5EF4-FFF2-40B4-BE49-F238E27FC236}">
                  <a16:creationId xmlns:a16="http://schemas.microsoft.com/office/drawing/2014/main" id="{C3B956D1-912F-8648-8DD7-211478D8A6F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58855" y="3329535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Google Shape;164;p17">
              <a:extLst>
                <a:ext uri="{FF2B5EF4-FFF2-40B4-BE49-F238E27FC236}">
                  <a16:creationId xmlns:a16="http://schemas.microsoft.com/office/drawing/2014/main" id="{A68BE49C-F5E8-DC48-8632-45C0E4AFA19D}"/>
                </a:ext>
              </a:extLst>
            </p:cNvPr>
            <p:cNvSpPr txBox="1"/>
            <p:nvPr/>
          </p:nvSpPr>
          <p:spPr>
            <a:xfrm>
              <a:off x="2713034" y="4916067"/>
              <a:ext cx="1909626" cy="3800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Eavesdropping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6" name="Google Shape;171;p17">
              <a:extLst>
                <a:ext uri="{FF2B5EF4-FFF2-40B4-BE49-F238E27FC236}">
                  <a16:creationId xmlns:a16="http://schemas.microsoft.com/office/drawing/2014/main" id="{3AE84D0D-26E1-AC43-838B-18E223B1B653}"/>
                </a:ext>
              </a:extLst>
            </p:cNvPr>
            <p:cNvSpPr/>
            <p:nvPr/>
          </p:nvSpPr>
          <p:spPr>
            <a:xfrm>
              <a:off x="2455431" y="3269350"/>
              <a:ext cx="2075688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6AC6C44-992E-524A-B276-CF655BD5FB7B}"/>
              </a:ext>
            </a:extLst>
          </p:cNvPr>
          <p:cNvGrpSpPr/>
          <p:nvPr/>
        </p:nvGrpSpPr>
        <p:grpSpPr>
          <a:xfrm>
            <a:off x="8610600" y="1863827"/>
            <a:ext cx="2075688" cy="2107228"/>
            <a:chOff x="7158731" y="1802200"/>
            <a:chExt cx="2075688" cy="2107228"/>
          </a:xfrm>
        </p:grpSpPr>
        <p:pic>
          <p:nvPicPr>
            <p:cNvPr id="30" name="Google Shape;165;p17">
              <a:extLst>
                <a:ext uri="{FF2B5EF4-FFF2-40B4-BE49-F238E27FC236}">
                  <a16:creationId xmlns:a16="http://schemas.microsoft.com/office/drawing/2014/main" id="{6A629D0B-4FEF-744F-AD0F-414D56B7D01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409555" y="1928137"/>
              <a:ext cx="1481328" cy="1481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167;p17">
              <a:extLst>
                <a:ext uri="{FF2B5EF4-FFF2-40B4-BE49-F238E27FC236}">
                  <a16:creationId xmlns:a16="http://schemas.microsoft.com/office/drawing/2014/main" id="{DD330027-79DA-6546-80CC-C8D7737B07BB}"/>
                </a:ext>
              </a:extLst>
            </p:cNvPr>
            <p:cNvSpPr txBox="1"/>
            <p:nvPr/>
          </p:nvSpPr>
          <p:spPr>
            <a:xfrm>
              <a:off x="7738875" y="3437487"/>
              <a:ext cx="1259240" cy="471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Privacy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7" name="Google Shape;172;p17">
              <a:extLst>
                <a:ext uri="{FF2B5EF4-FFF2-40B4-BE49-F238E27FC236}">
                  <a16:creationId xmlns:a16="http://schemas.microsoft.com/office/drawing/2014/main" id="{7A3E83C3-77AD-4749-B505-C43D632C1222}"/>
                </a:ext>
              </a:extLst>
            </p:cNvPr>
            <p:cNvSpPr/>
            <p:nvPr/>
          </p:nvSpPr>
          <p:spPr>
            <a:xfrm>
              <a:off x="7158731" y="1802200"/>
              <a:ext cx="2075688" cy="2075688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1E0435A-9371-4648-901E-942F4A6B51D2}"/>
              </a:ext>
            </a:extLst>
          </p:cNvPr>
          <p:cNvGrpSpPr/>
          <p:nvPr/>
        </p:nvGrpSpPr>
        <p:grpSpPr>
          <a:xfrm>
            <a:off x="8610600" y="4217746"/>
            <a:ext cx="2075688" cy="2075688"/>
            <a:chOff x="7150944" y="3295550"/>
            <a:chExt cx="1281000" cy="1314000"/>
          </a:xfrm>
        </p:grpSpPr>
        <p:pic>
          <p:nvPicPr>
            <p:cNvPr id="31" name="Google Shape;166;p17">
              <a:extLst>
                <a:ext uri="{FF2B5EF4-FFF2-40B4-BE49-F238E27FC236}">
                  <a16:creationId xmlns:a16="http://schemas.microsoft.com/office/drawing/2014/main" id="{CF058196-C546-9347-81F7-C99EFFC0116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41931" y="3353978"/>
              <a:ext cx="914194" cy="937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Google Shape;168;p17">
              <a:extLst>
                <a:ext uri="{FF2B5EF4-FFF2-40B4-BE49-F238E27FC236}">
                  <a16:creationId xmlns:a16="http://schemas.microsoft.com/office/drawing/2014/main" id="{DDD4AC7C-DA66-524B-A5B9-2987B6E9E883}"/>
                </a:ext>
              </a:extLst>
            </p:cNvPr>
            <p:cNvSpPr txBox="1"/>
            <p:nvPr/>
          </p:nvSpPr>
          <p:spPr>
            <a:xfrm>
              <a:off x="7433773" y="4317184"/>
              <a:ext cx="8112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Lato"/>
                  <a:ea typeface="Lato"/>
                  <a:cs typeface="Lato"/>
                  <a:sym typeface="Lato"/>
                </a:rPr>
                <a:t>Spoofing</a:t>
              </a:r>
              <a:endParaRPr dirty="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8" name="Google Shape;173;p17">
              <a:extLst>
                <a:ext uri="{FF2B5EF4-FFF2-40B4-BE49-F238E27FC236}">
                  <a16:creationId xmlns:a16="http://schemas.microsoft.com/office/drawing/2014/main" id="{DBD41F4C-BFF8-E245-AC31-8A29F2D614CE}"/>
                </a:ext>
              </a:extLst>
            </p:cNvPr>
            <p:cNvSpPr/>
            <p:nvPr/>
          </p:nvSpPr>
          <p:spPr>
            <a:xfrm>
              <a:off x="7150944" y="3295550"/>
              <a:ext cx="1281000" cy="1314000"/>
            </a:xfrm>
            <a:prstGeom prst="roundRect">
              <a:avLst>
                <a:gd name="adj" fmla="val 16667"/>
              </a:avLst>
            </a:prstGeom>
            <a:noFill/>
            <a:ln w="28575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" name="Google Shape;174;p17">
            <a:extLst>
              <a:ext uri="{FF2B5EF4-FFF2-40B4-BE49-F238E27FC236}">
                <a16:creationId xmlns:a16="http://schemas.microsoft.com/office/drawing/2014/main" id="{FDD785BB-E7AF-B545-8C24-A9A0A473A62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9255" y="2142058"/>
            <a:ext cx="2075688" cy="2075688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175;p17">
            <a:extLst>
              <a:ext uri="{FF2B5EF4-FFF2-40B4-BE49-F238E27FC236}">
                <a16:creationId xmlns:a16="http://schemas.microsoft.com/office/drawing/2014/main" id="{D1BA8F2D-A9DA-9D4E-A41F-ADFE8C194807}"/>
              </a:ext>
            </a:extLst>
          </p:cNvPr>
          <p:cNvSpPr txBox="1">
            <a:spLocks/>
          </p:cNvSpPr>
          <p:nvPr/>
        </p:nvSpPr>
        <p:spPr>
          <a:xfrm>
            <a:off x="2671045" y="2315224"/>
            <a:ext cx="1197361" cy="11222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Numb </a:t>
            </a:r>
            <a:br>
              <a:rPr lang="en-US" sz="2400" dirty="0">
                <a:solidFill>
                  <a:srgbClr val="980000"/>
                </a:solidFill>
              </a:rPr>
            </a:br>
            <a:r>
              <a:rPr lang="en-US" sz="2400" dirty="0">
                <a:solidFill>
                  <a:srgbClr val="980000"/>
                </a:solidFill>
              </a:rPr>
              <a:t>Attack</a:t>
            </a:r>
          </a:p>
        </p:txBody>
      </p:sp>
      <p:sp>
        <p:nvSpPr>
          <p:cNvPr id="41" name="Google Shape;176;p17">
            <a:extLst>
              <a:ext uri="{FF2B5EF4-FFF2-40B4-BE49-F238E27FC236}">
                <a16:creationId xmlns:a16="http://schemas.microsoft.com/office/drawing/2014/main" id="{A1CE6951-265E-4D41-B17D-804A3DEC79D3}"/>
              </a:ext>
            </a:extLst>
          </p:cNvPr>
          <p:cNvSpPr txBox="1">
            <a:spLocks/>
          </p:cNvSpPr>
          <p:nvPr/>
        </p:nvSpPr>
        <p:spPr>
          <a:xfrm>
            <a:off x="2744160" y="4770083"/>
            <a:ext cx="1909627" cy="1075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AKA Bypass</a:t>
            </a:r>
          </a:p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Attack</a:t>
            </a:r>
          </a:p>
        </p:txBody>
      </p:sp>
      <p:sp>
        <p:nvSpPr>
          <p:cNvPr id="42" name="Google Shape;177;p17">
            <a:extLst>
              <a:ext uri="{FF2B5EF4-FFF2-40B4-BE49-F238E27FC236}">
                <a16:creationId xmlns:a16="http://schemas.microsoft.com/office/drawing/2014/main" id="{0A7C3460-62B3-254B-9B16-DDE1CACAB7B9}"/>
              </a:ext>
            </a:extLst>
          </p:cNvPr>
          <p:cNvSpPr txBox="1">
            <a:spLocks/>
          </p:cNvSpPr>
          <p:nvPr/>
        </p:nvSpPr>
        <p:spPr>
          <a:xfrm>
            <a:off x="6718193" y="2370758"/>
            <a:ext cx="1799695" cy="53880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RLF Report</a:t>
            </a:r>
          </a:p>
        </p:txBody>
      </p:sp>
      <p:sp>
        <p:nvSpPr>
          <p:cNvPr id="43" name="Google Shape;178;p17">
            <a:extLst>
              <a:ext uri="{FF2B5EF4-FFF2-40B4-BE49-F238E27FC236}">
                <a16:creationId xmlns:a16="http://schemas.microsoft.com/office/drawing/2014/main" id="{245E6898-BC76-F24A-B2A8-8B19DC995C06}"/>
              </a:ext>
            </a:extLst>
          </p:cNvPr>
          <p:cNvSpPr txBox="1">
            <a:spLocks/>
          </p:cNvSpPr>
          <p:nvPr/>
        </p:nvSpPr>
        <p:spPr>
          <a:xfrm>
            <a:off x="6715685" y="4770083"/>
            <a:ext cx="1979916" cy="107598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Lato" panose="020F05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EMM </a:t>
            </a:r>
          </a:p>
          <a:p>
            <a:pPr marL="57150" indent="0" algn="ctr">
              <a:lnSpc>
                <a:spcPct val="115000"/>
              </a:lnSpc>
              <a:spcBef>
                <a:spcPts val="0"/>
              </a:spcBef>
              <a:buClr>
                <a:srgbClr val="980000"/>
              </a:buClr>
              <a:buSzPts val="900"/>
              <a:buNone/>
            </a:pPr>
            <a:r>
              <a:rPr lang="en-US" sz="2400" dirty="0">
                <a:solidFill>
                  <a:srgbClr val="980000"/>
                </a:solidFill>
              </a:rPr>
              <a:t>Information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F19604F-291F-7743-80B4-0C42046CECF2}"/>
              </a:ext>
            </a:extLst>
          </p:cNvPr>
          <p:cNvSpPr/>
          <p:nvPr/>
        </p:nvSpPr>
        <p:spPr>
          <a:xfrm>
            <a:off x="291419" y="2496869"/>
            <a:ext cx="11609162" cy="1813174"/>
          </a:xfrm>
          <a:prstGeom prst="round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All of these control-plane attacks are due to a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buggy 4G LTE protocol state machine,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  <a:latin typeface="Lato" panose="020F0502020204030203" pitchFamily="34" charset="77"/>
              </a:rPr>
              <a:t>which is </a:t>
            </a:r>
            <a:r>
              <a:rPr lang="en-US" sz="3200" b="1" dirty="0">
                <a:solidFill>
                  <a:schemeClr val="tx1"/>
                </a:solidFill>
                <a:latin typeface="Lato" panose="020F0502020204030203" pitchFamily="34" charset="77"/>
              </a:rPr>
              <a:t>unable to handle out-of-order protocol packets</a:t>
            </a:r>
          </a:p>
        </p:txBody>
      </p:sp>
    </p:spTree>
    <p:extLst>
      <p:ext uri="{BB962C8B-B14F-4D97-AF65-F5344CB8AC3E}">
        <p14:creationId xmlns:p14="http://schemas.microsoft.com/office/powerpoint/2010/main" val="22192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0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6" dur="indefinite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19" dur="indefinite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22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25" dur="indefinite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28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31" dur="indefinite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5"/>
                                      </p:to>
                                    </p:set>
                                    <p:animEffect filter="image" prLst="opacity: 0.05">
                                      <p:cBhvr rctx="IE">
                                        <p:cTn id="34" dur="indefinite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1"/>
      <p:bldP spid="41" grpId="1"/>
      <p:bldP spid="42" grpId="1"/>
      <p:bldP spid="43" grpId="1"/>
      <p:bldP spid="5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Device-centric Warning system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5</a:t>
            </a:fld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A250897-C844-E84A-A9D8-15567F5A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63" y="1405052"/>
            <a:ext cx="5452948" cy="545294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98D76EF-5544-5D45-A7CB-B8C31B3456B0}"/>
              </a:ext>
            </a:extLst>
          </p:cNvPr>
          <p:cNvGrpSpPr/>
          <p:nvPr/>
        </p:nvGrpSpPr>
        <p:grpSpPr>
          <a:xfrm>
            <a:off x="1601371" y="4058595"/>
            <a:ext cx="2449309" cy="1557658"/>
            <a:chOff x="3436959" y="4757486"/>
            <a:chExt cx="2268494" cy="1396913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0F6EBEA-9136-0E4E-BE52-DA9C30E41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38600" y="4757486"/>
              <a:ext cx="1065213" cy="1065213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24BC469-334A-C641-9B45-2D1B06723D8E}"/>
                </a:ext>
              </a:extLst>
            </p:cNvPr>
            <p:cNvSpPr txBox="1"/>
            <p:nvPr/>
          </p:nvSpPr>
          <p:spPr>
            <a:xfrm>
              <a:off x="3436959" y="5785067"/>
              <a:ext cx="22684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Lato" panose="020F0502020204030203" pitchFamily="34" charset="77"/>
                </a:rPr>
                <a:t>Attack signature DB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3CBD159-B964-2F4C-A997-C753BC1E6117}"/>
              </a:ext>
            </a:extLst>
          </p:cNvPr>
          <p:cNvGrpSpPr/>
          <p:nvPr/>
        </p:nvGrpSpPr>
        <p:grpSpPr>
          <a:xfrm>
            <a:off x="2224897" y="2108901"/>
            <a:ext cx="1150118" cy="1479843"/>
            <a:chOff x="3959186" y="3106205"/>
            <a:chExt cx="1065213" cy="132712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C913E0D-886F-244D-B765-58862E93E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9186" y="3106205"/>
              <a:ext cx="1065213" cy="106521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4F2C77F-1835-874E-ACC0-BECC55E2CDA0}"/>
                </a:ext>
              </a:extLst>
            </p:cNvPr>
            <p:cNvSpPr txBox="1"/>
            <p:nvPr/>
          </p:nvSpPr>
          <p:spPr>
            <a:xfrm>
              <a:off x="3983729" y="4064000"/>
              <a:ext cx="1040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ato" panose="020F0502020204030203" pitchFamily="34" charset="77"/>
                </a:rPr>
                <a:t>Monitor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4209EFF5-B78C-A541-BB4E-B71BD85A5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016" y="2120462"/>
            <a:ext cx="713678" cy="71367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15A7EB9-FD5C-2B42-90D8-586EC72BB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695" y="1392824"/>
            <a:ext cx="1366799" cy="136679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181C1FD-5A90-F74A-9396-DF3BF345EA89}"/>
              </a:ext>
            </a:extLst>
          </p:cNvPr>
          <p:cNvGrpSpPr/>
          <p:nvPr/>
        </p:nvGrpSpPr>
        <p:grpSpPr>
          <a:xfrm>
            <a:off x="3803493" y="1263601"/>
            <a:ext cx="1137424" cy="1343818"/>
            <a:chOff x="5266497" y="3454807"/>
            <a:chExt cx="1137424" cy="1343818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3E20124E-803F-714C-8719-B0956C392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5400000">
              <a:off x="5266497" y="3454807"/>
              <a:ext cx="1137424" cy="113742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5FCDD81-28FE-3B41-9B81-3F712801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 rot="5400000">
              <a:off x="5428901" y="4131526"/>
              <a:ext cx="667099" cy="667099"/>
            </a:xfrm>
            <a:prstGeom prst="rect">
              <a:avLst/>
            </a:prstGeom>
          </p:spPr>
        </p:pic>
      </p:grpSp>
      <p:sp>
        <p:nvSpPr>
          <p:cNvPr id="59" name="Down Arrow 58">
            <a:extLst>
              <a:ext uri="{FF2B5EF4-FFF2-40B4-BE49-F238E27FC236}">
                <a16:creationId xmlns:a16="http://schemas.microsoft.com/office/drawing/2014/main" id="{5540734C-46E9-074B-A19C-D14C403162D2}"/>
              </a:ext>
            </a:extLst>
          </p:cNvPr>
          <p:cNvSpPr/>
          <p:nvPr/>
        </p:nvSpPr>
        <p:spPr>
          <a:xfrm rot="2556910">
            <a:off x="3445731" y="2090544"/>
            <a:ext cx="358843" cy="63090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>
            <a:extLst>
              <a:ext uri="{FF2B5EF4-FFF2-40B4-BE49-F238E27FC236}">
                <a16:creationId xmlns:a16="http://schemas.microsoft.com/office/drawing/2014/main" id="{E3570C77-4421-1E4B-806A-F342A83F9028}"/>
              </a:ext>
            </a:extLst>
          </p:cNvPr>
          <p:cNvSpPr/>
          <p:nvPr/>
        </p:nvSpPr>
        <p:spPr>
          <a:xfrm>
            <a:off x="2425094" y="3561151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B863B0F4-BACF-C24D-BE5E-2788286F2F05}"/>
              </a:ext>
            </a:extLst>
          </p:cNvPr>
          <p:cNvSpPr/>
          <p:nvPr/>
        </p:nvSpPr>
        <p:spPr>
          <a:xfrm rot="10800000">
            <a:off x="2783937" y="3523892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9D5AFF-C5FB-D647-BBEC-320B5B68F79B}"/>
              </a:ext>
            </a:extLst>
          </p:cNvPr>
          <p:cNvSpPr/>
          <p:nvPr/>
        </p:nvSpPr>
        <p:spPr>
          <a:xfrm>
            <a:off x="1601371" y="3982023"/>
            <a:ext cx="2364526" cy="15489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28E1AEA-0C9B-0945-B97F-AD540ED8C230}"/>
              </a:ext>
            </a:extLst>
          </p:cNvPr>
          <p:cNvSpPr/>
          <p:nvPr/>
        </p:nvSpPr>
        <p:spPr>
          <a:xfrm>
            <a:off x="6448155" y="4223668"/>
            <a:ext cx="2523559" cy="105378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ato" panose="020F0502020204030203" pitchFamily="34" charset="77"/>
              </a:rPr>
              <a:t>PLTL Formula Synthesizer</a:t>
            </a: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C2E7F30-E912-C34B-9980-D85FECFA54F4}"/>
              </a:ext>
            </a:extLst>
          </p:cNvPr>
          <p:cNvSpPr/>
          <p:nvPr/>
        </p:nvSpPr>
        <p:spPr>
          <a:xfrm>
            <a:off x="7519199" y="3673396"/>
            <a:ext cx="358843" cy="458130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A7AD41-67B7-FF4F-AC56-3FB3B0EF12CA}"/>
              </a:ext>
            </a:extLst>
          </p:cNvPr>
          <p:cNvSpPr txBox="1"/>
          <p:nvPr/>
        </p:nvSpPr>
        <p:spPr>
          <a:xfrm>
            <a:off x="6248636" y="3138359"/>
            <a:ext cx="2922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ato" panose="020F0502020204030203" pitchFamily="34" charset="77"/>
              </a:rPr>
              <a:t>Atomic propositions</a:t>
            </a:r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D6B728BD-BB93-924A-BE38-4ADC6354B0FD}"/>
              </a:ext>
            </a:extLst>
          </p:cNvPr>
          <p:cNvSpPr/>
          <p:nvPr/>
        </p:nvSpPr>
        <p:spPr>
          <a:xfrm rot="5400000">
            <a:off x="9146189" y="4146639"/>
            <a:ext cx="358843" cy="707795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wn Arrow 65">
            <a:extLst>
              <a:ext uri="{FF2B5EF4-FFF2-40B4-BE49-F238E27FC236}">
                <a16:creationId xmlns:a16="http://schemas.microsoft.com/office/drawing/2014/main" id="{43F17700-DC95-D942-AE85-0715BCD88B0D}"/>
              </a:ext>
            </a:extLst>
          </p:cNvPr>
          <p:cNvSpPr/>
          <p:nvPr/>
        </p:nvSpPr>
        <p:spPr>
          <a:xfrm rot="5400000">
            <a:off x="9146189" y="4624291"/>
            <a:ext cx="358843" cy="70779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9D7FACE-5E0F-DB4F-9A43-B1AAF63BDB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1805" y="3845579"/>
            <a:ext cx="548674" cy="54867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4645876-D56F-594A-9141-B336573B30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805" y="5113242"/>
            <a:ext cx="548640" cy="548640"/>
          </a:xfrm>
          <a:prstGeom prst="rect">
            <a:avLst/>
          </a:prstGeom>
        </p:spPr>
      </p:pic>
      <p:sp>
        <p:nvSpPr>
          <p:cNvPr id="69" name="Down Arrow 68">
            <a:extLst>
              <a:ext uri="{FF2B5EF4-FFF2-40B4-BE49-F238E27FC236}">
                <a16:creationId xmlns:a16="http://schemas.microsoft.com/office/drawing/2014/main" id="{62204899-2BF6-E842-8FA2-9AFEE3C11A3F}"/>
              </a:ext>
            </a:extLst>
          </p:cNvPr>
          <p:cNvSpPr/>
          <p:nvPr/>
        </p:nvSpPr>
        <p:spPr>
          <a:xfrm rot="5400000">
            <a:off x="4654879" y="3195791"/>
            <a:ext cx="358843" cy="3109542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6A50CC-2110-5046-A9D5-9DFD737E2DDC}"/>
              </a:ext>
            </a:extLst>
          </p:cNvPr>
          <p:cNvSpPr txBox="1"/>
          <p:nvPr/>
        </p:nvSpPr>
        <p:spPr>
          <a:xfrm>
            <a:off x="4468494" y="3655306"/>
            <a:ext cx="208262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sz="2400" b="1" dirty="0">
                <a:latin typeface="Lato" panose="020F0502020204030203" pitchFamily="34" charset="77"/>
              </a:rPr>
              <a:t>PLTL formula </a:t>
            </a:r>
          </a:p>
          <a:p>
            <a:pPr algn="ctr"/>
            <a:r>
              <a:rPr lang="en" sz="4000" b="1" dirty="0" err="1"/>
              <a:t>φ</a:t>
            </a:r>
            <a:endParaRPr lang="en-US" sz="40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3B4C00A-F737-E541-A647-82E5D0F81612}"/>
              </a:ext>
            </a:extLst>
          </p:cNvPr>
          <p:cNvSpPr txBox="1"/>
          <p:nvPr/>
        </p:nvSpPr>
        <p:spPr>
          <a:xfrm>
            <a:off x="4745848" y="4830885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Lato" panose="020F0502020204030203" pitchFamily="34" charset="77"/>
              </a:rPr>
              <a:t>Attack</a:t>
            </a:r>
          </a:p>
          <a:p>
            <a:pPr algn="ctr"/>
            <a:r>
              <a:rPr lang="en-US" sz="2400" dirty="0">
                <a:latin typeface="Lato" panose="020F0502020204030203" pitchFamily="34" charset="77"/>
              </a:rPr>
              <a:t>signature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1912325-E49A-5145-9A4D-E00DC8CE05ED}"/>
              </a:ext>
            </a:extLst>
          </p:cNvPr>
          <p:cNvSpPr txBox="1"/>
          <p:nvPr/>
        </p:nvSpPr>
        <p:spPr>
          <a:xfrm>
            <a:off x="9679508" y="4254331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Benign executions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37F4BCC-2DDA-BF41-A91A-A2958930B205}"/>
              </a:ext>
            </a:extLst>
          </p:cNvPr>
          <p:cNvSpPr txBox="1"/>
          <p:nvPr/>
        </p:nvSpPr>
        <p:spPr>
          <a:xfrm>
            <a:off x="9679508" y="4756514"/>
            <a:ext cx="301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>
                <a:latin typeface="Lato" panose="020F0502020204030203" pitchFamily="34" charset="77"/>
              </a:rPr>
              <a:t>Attacks</a:t>
            </a:r>
          </a:p>
        </p:txBody>
      </p:sp>
    </p:spTree>
    <p:extLst>
      <p:ext uri="{BB962C8B-B14F-4D97-AF65-F5344CB8AC3E}">
        <p14:creationId xmlns:p14="http://schemas.microsoft.com/office/powerpoint/2010/main" val="4893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8" grpId="0" animBg="1"/>
      <p:bldP spid="62" grpId="0" animBg="1"/>
      <p:bldP spid="63" grpId="0" animBg="1"/>
      <p:bldP spid="64" grpId="0"/>
      <p:bldP spid="65" grpId="0" animBg="1"/>
      <p:bldP spid="66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9878" y="6356350"/>
            <a:ext cx="2743200" cy="365125"/>
          </a:xfrm>
        </p:spPr>
        <p:txBody>
          <a:bodyPr/>
          <a:lstStyle/>
          <a:p>
            <a:fld id="{0C8DEB57-696D-E546-A04D-6C162C241B32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1A9B81D-7629-A740-B84B-991E76B91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9428827"/>
              </p:ext>
            </p:extLst>
          </p:nvPr>
        </p:nvGraphicFramePr>
        <p:xfrm>
          <a:off x="0" y="1594622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F0AB023-31BA-2745-8AA6-D174A274B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6948502"/>
              </p:ext>
            </p:extLst>
          </p:nvPr>
        </p:nvGraphicFramePr>
        <p:xfrm>
          <a:off x="-1" y="3118622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56978A5E-E8B0-034E-8303-DC069CF26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3389743"/>
              </p:ext>
            </p:extLst>
          </p:nvPr>
        </p:nvGraphicFramePr>
        <p:xfrm>
          <a:off x="-1" y="4646339"/>
          <a:ext cx="11976410" cy="1456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9027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1">
        <p:bldAsOne/>
      </p:bldGraphic>
      <p:bldGraphic spid="10" grpId="0">
        <p:bldAsOne/>
      </p:bldGraphic>
      <p:bldGraphic spid="1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FEAAD18-6594-DC47-B593-F3DDE0AB470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AFD44B-56EE-854A-9C7E-F69873725AAE}"/>
              </a:ext>
            </a:extLst>
          </p:cNvPr>
          <p:cNvSpPr/>
          <p:nvPr/>
        </p:nvSpPr>
        <p:spPr>
          <a:xfrm>
            <a:off x="3130704" y="1880579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BCCFE1F-C8AC-F743-987D-7994819693F7}"/>
              </a:ext>
            </a:extLst>
          </p:cNvPr>
          <p:cNvSpPr/>
          <p:nvPr/>
        </p:nvSpPr>
        <p:spPr>
          <a:xfrm>
            <a:off x="3154865" y="2958530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Evaluation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DF68561-735B-8341-BD4C-6B2212F927C4}"/>
              </a:ext>
            </a:extLst>
          </p:cNvPr>
          <p:cNvSpPr/>
          <p:nvPr/>
        </p:nvSpPr>
        <p:spPr>
          <a:xfrm>
            <a:off x="3130704" y="4036481"/>
            <a:ext cx="6265128" cy="925548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Lato" panose="020F0502020204030203" pitchFamily="34" charset="77"/>
                <a:cs typeface="Lao MN" pitchFamily="2" charset="0"/>
              </a:rPr>
              <a:t>Summary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619145-F5AE-3343-BAE3-83E587B3EE69}"/>
              </a:ext>
            </a:extLst>
          </p:cNvPr>
          <p:cNvSpPr/>
          <p:nvPr/>
        </p:nvSpPr>
        <p:spPr>
          <a:xfrm>
            <a:off x="3130704" y="825194"/>
            <a:ext cx="6265128" cy="925548"/>
          </a:xfrm>
          <a:prstGeom prst="roundRect">
            <a:avLst/>
          </a:prstGeom>
          <a:solidFill>
            <a:schemeClr val="bg1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Motivation and Contributions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DCE72FB-6721-DC41-A476-93684D62BAAE}"/>
              </a:ext>
            </a:extLst>
          </p:cNvPr>
          <p:cNvSpPr/>
          <p:nvPr/>
        </p:nvSpPr>
        <p:spPr>
          <a:xfrm>
            <a:off x="3130704" y="1891862"/>
            <a:ext cx="6265128" cy="925548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/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77"/>
                <a:cs typeface="Lao MN" pitchFamily="2" charset="0"/>
              </a:rPr>
              <a:t>SYSLITE</a:t>
            </a:r>
          </a:p>
        </p:txBody>
      </p:sp>
    </p:spTree>
    <p:extLst>
      <p:ext uri="{BB962C8B-B14F-4D97-AF65-F5344CB8AC3E}">
        <p14:creationId xmlns:p14="http://schemas.microsoft.com/office/powerpoint/2010/main" val="32068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Lessons Learnt from Unsuccessful tries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5F18B1-9F62-0B46-87FA-D1221F86F3C4}"/>
              </a:ext>
            </a:extLst>
          </p:cNvPr>
          <p:cNvGrpSpPr/>
          <p:nvPr/>
        </p:nvGrpSpPr>
        <p:grpSpPr>
          <a:xfrm>
            <a:off x="619473" y="1924861"/>
            <a:ext cx="10777065" cy="959235"/>
            <a:chOff x="619473" y="1924861"/>
            <a:chExt cx="10777065" cy="959235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6906E1B-81B8-E645-802C-D04E175831E6}"/>
                </a:ext>
              </a:extLst>
            </p:cNvPr>
            <p:cNvSpPr/>
            <p:nvPr/>
          </p:nvSpPr>
          <p:spPr>
            <a:xfrm>
              <a:off x="1918001" y="1924861"/>
              <a:ext cx="9478537" cy="95923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Symmetry breaking is essential for scalability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2B19E0-7CD9-284D-9EFA-5B5F4025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619473" y="1924862"/>
              <a:ext cx="959234" cy="95923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52A9F8-ED5A-A149-ADCE-6671270044DD}"/>
              </a:ext>
            </a:extLst>
          </p:cNvPr>
          <p:cNvGrpSpPr/>
          <p:nvPr/>
        </p:nvGrpSpPr>
        <p:grpSpPr>
          <a:xfrm>
            <a:off x="619473" y="3270596"/>
            <a:ext cx="10777065" cy="1067228"/>
            <a:chOff x="619473" y="3270596"/>
            <a:chExt cx="10777065" cy="106722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3D7737C-4532-E348-988C-9AC9557469BD}"/>
                </a:ext>
              </a:extLst>
            </p:cNvPr>
            <p:cNvSpPr/>
            <p:nvPr/>
          </p:nvSpPr>
          <p:spPr>
            <a:xfrm>
              <a:off x="1918001" y="3270596"/>
              <a:ext cx="9478537" cy="106722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Natively supported theories (e.g., BV, LIA) 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are amenable to specific optimizations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9506A-A84C-9349-9A6C-2EB9EDDD9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473" y="3270596"/>
              <a:ext cx="960120" cy="9601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5BF4E0-1653-4240-B2A1-F1D1FD002BDD}"/>
              </a:ext>
            </a:extLst>
          </p:cNvPr>
          <p:cNvGrpSpPr/>
          <p:nvPr/>
        </p:nvGrpSpPr>
        <p:grpSpPr>
          <a:xfrm>
            <a:off x="619473" y="4724324"/>
            <a:ext cx="10777065" cy="960120"/>
            <a:chOff x="619473" y="4724324"/>
            <a:chExt cx="10777065" cy="96012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C4B4BAB-CFA7-3D49-8CEF-D504E7A328A7}"/>
                </a:ext>
              </a:extLst>
            </p:cNvPr>
            <p:cNvSpPr/>
            <p:nvPr/>
          </p:nvSpPr>
          <p:spPr>
            <a:xfrm>
              <a:off x="1918002" y="4724324"/>
              <a:ext cx="9478536" cy="95923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Lato" panose="020F0502020204030203" pitchFamily="34" charset="77"/>
                </a:rPr>
                <a:t>Point-wise semantic checking is a performance bottleneck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52460E5-A616-6140-8FE0-77E9ACB4F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473" y="4724324"/>
              <a:ext cx="960120" cy="9601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25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BC24-0A78-A247-B65F-581EB7885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SYSLITE Insight</a:t>
            </a:r>
            <a:br>
              <a:rPr lang="en-US" dirty="0"/>
            </a:br>
            <a:r>
              <a:rPr lang="en-US" dirty="0"/>
              <a:t>Trace as Bit-vectors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A79DD-1893-8345-8BC7-1783A4AB8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DEB57-696D-E546-A04D-6C162C241B32}" type="slidenum">
              <a:rPr lang="en-US" smtClean="0"/>
              <a:t>9</a:t>
            </a:fld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E32AF8-DD9C-E343-AB8B-6D75EAB540EF}"/>
              </a:ext>
            </a:extLst>
          </p:cNvPr>
          <p:cNvSpPr txBox="1"/>
          <p:nvPr/>
        </p:nvSpPr>
        <p:spPr>
          <a:xfrm>
            <a:off x="890876" y="1538848"/>
            <a:ext cx="4836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Syntax-guided PLTL Formula Synthesis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E7B637-256F-7440-8E2A-391996144B85}"/>
              </a:ext>
            </a:extLst>
          </p:cNvPr>
          <p:cNvSpPr txBox="1"/>
          <p:nvPr/>
        </p:nvSpPr>
        <p:spPr>
          <a:xfrm>
            <a:off x="7543506" y="1538847"/>
            <a:ext cx="3658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Bit-vector  function synthesis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9B8BD32B-CB54-FB49-9974-D11852F30941}"/>
              </a:ext>
            </a:extLst>
          </p:cNvPr>
          <p:cNvSpPr/>
          <p:nvPr/>
        </p:nvSpPr>
        <p:spPr>
          <a:xfrm>
            <a:off x="5672254" y="1512735"/>
            <a:ext cx="1871251" cy="51388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Reduces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0681B127-8C54-F144-949F-D4B34EBFD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54" y="2988310"/>
            <a:ext cx="1027771" cy="1027771"/>
          </a:xfrm>
          <a:prstGeom prst="rect">
            <a:avLst/>
          </a:prstGeom>
        </p:spPr>
      </p:pic>
      <p:sp>
        <p:nvSpPr>
          <p:cNvPr id="63" name="Right Arrow 62">
            <a:extLst>
              <a:ext uri="{FF2B5EF4-FFF2-40B4-BE49-F238E27FC236}">
                <a16:creationId xmlns:a16="http://schemas.microsoft.com/office/drawing/2014/main" id="{0386D32C-74E9-E24F-A889-8466FAD3A903}"/>
              </a:ext>
            </a:extLst>
          </p:cNvPr>
          <p:cNvSpPr/>
          <p:nvPr/>
        </p:nvSpPr>
        <p:spPr>
          <a:xfrm>
            <a:off x="3785486" y="3103723"/>
            <a:ext cx="4025592" cy="7969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Variable-level projection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EFE056-1B88-FE46-96B5-DDB0FBCA8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785" y="2703025"/>
            <a:ext cx="1598341" cy="15983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C1E10-E67D-5840-AAA8-4B2E65AD3C4F}"/>
              </a:ext>
            </a:extLst>
          </p:cNvPr>
          <p:cNvSpPr/>
          <p:nvPr/>
        </p:nvSpPr>
        <p:spPr>
          <a:xfrm>
            <a:off x="7565807" y="1512735"/>
            <a:ext cx="1288261" cy="5138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2917E-237B-AC48-AF2A-BCDC8F7C062E}"/>
              </a:ext>
            </a:extLst>
          </p:cNvPr>
          <p:cNvSpPr txBox="1"/>
          <p:nvPr/>
        </p:nvSpPr>
        <p:spPr>
          <a:xfrm>
            <a:off x="9963696" y="3016501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11A1DBE-A7DD-444E-BD2B-D3F4CDFE2AE5}"/>
              </a:ext>
            </a:extLst>
          </p:cNvPr>
          <p:cNvSpPr txBox="1"/>
          <p:nvPr/>
        </p:nvSpPr>
        <p:spPr>
          <a:xfrm>
            <a:off x="8156810" y="3016501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11001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F7B180-28F5-3349-81EB-1ADCF41E8FAF}"/>
              </a:ext>
            </a:extLst>
          </p:cNvPr>
          <p:cNvSpPr txBox="1"/>
          <p:nvPr/>
        </p:nvSpPr>
        <p:spPr>
          <a:xfrm>
            <a:off x="9959500" y="3560866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E4DC0B0-EDBC-E945-9F6F-C6140EB726B0}"/>
              </a:ext>
            </a:extLst>
          </p:cNvPr>
          <p:cNvSpPr txBox="1"/>
          <p:nvPr/>
        </p:nvSpPr>
        <p:spPr>
          <a:xfrm>
            <a:off x="8156810" y="3569265"/>
            <a:ext cx="1689318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Raleway" pitchFamily="2" charset="77"/>
                <a:ea typeface="Roboto Condensed Light" panose="02000000000000000000" pitchFamily="2" charset="0"/>
              </a:rPr>
              <a:t>01000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42910EA-5771-1541-80CF-E333AEB814E6}"/>
              </a:ext>
            </a:extLst>
          </p:cNvPr>
          <p:cNvSpPr txBox="1"/>
          <p:nvPr/>
        </p:nvSpPr>
        <p:spPr>
          <a:xfrm>
            <a:off x="1574180" y="5164687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PLTL temporal operators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29ED213C-E262-F74D-90A1-BFABB4CF93DD}"/>
              </a:ext>
            </a:extLst>
          </p:cNvPr>
          <p:cNvSpPr/>
          <p:nvPr/>
        </p:nvSpPr>
        <p:spPr>
          <a:xfrm>
            <a:off x="5160374" y="4997049"/>
            <a:ext cx="1871251" cy="79694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Lato" panose="020F0502020204030203" pitchFamily="34" charset="77"/>
              </a:rPr>
              <a:t>Defined as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1FCAB7-4401-EB4E-A119-CE47B79F2E86}"/>
              </a:ext>
            </a:extLst>
          </p:cNvPr>
          <p:cNvSpPr txBox="1"/>
          <p:nvPr/>
        </p:nvSpPr>
        <p:spPr>
          <a:xfrm>
            <a:off x="7311276" y="5164688"/>
            <a:ext cx="3191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Operations on bit-vectors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5E822A-172E-ED4D-A6D6-F28F92711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777" y="4478113"/>
            <a:ext cx="697725" cy="6977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E547C4-149B-ED4F-BF3C-1DA69600D47B}"/>
              </a:ext>
            </a:extLst>
          </p:cNvPr>
          <p:cNvSpPr txBox="1"/>
          <p:nvPr/>
        </p:nvSpPr>
        <p:spPr>
          <a:xfrm>
            <a:off x="6319034" y="621552"/>
            <a:ext cx="378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77"/>
              </a:rPr>
              <a:t>Natively supported by </a:t>
            </a:r>
            <a:r>
              <a:rPr lang="en-US" dirty="0" err="1">
                <a:latin typeface="Lato" panose="020F0502020204030203" pitchFamily="34" charset="77"/>
              </a:rPr>
              <a:t>SyGuS</a:t>
            </a:r>
            <a:r>
              <a:rPr lang="en-US" dirty="0">
                <a:latin typeface="Lato" panose="020F0502020204030203" pitchFamily="34" charset="77"/>
              </a:rPr>
              <a:t> solver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210C99A-73F9-CC43-9644-58008304E5C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8209938" y="1016996"/>
            <a:ext cx="0" cy="495739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A415CC4-70F9-7842-B7B5-25F83E52FA6C}"/>
              </a:ext>
            </a:extLst>
          </p:cNvPr>
          <p:cNvSpPr/>
          <p:nvPr/>
        </p:nvSpPr>
        <p:spPr>
          <a:xfrm>
            <a:off x="7400444" y="5148449"/>
            <a:ext cx="3014795" cy="51388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42076BC-8DB7-CE41-BC7A-D9FD5C6CC37A}"/>
              </a:ext>
            </a:extLst>
          </p:cNvPr>
          <p:cNvSpPr txBox="1"/>
          <p:nvPr/>
        </p:nvSpPr>
        <p:spPr>
          <a:xfrm>
            <a:off x="6793344" y="4291340"/>
            <a:ext cx="4228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Lato" panose="020F0502020204030203" pitchFamily="34" charset="77"/>
              </a:rPr>
              <a:t>Trace-wise</a:t>
            </a:r>
            <a:r>
              <a:rPr lang="en-US" dirty="0">
                <a:latin typeface="Lato" panose="020F0502020204030203" pitchFamily="34" charset="77"/>
              </a:rPr>
              <a:t> semantic checking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C0CE0D0-644B-4243-A0BC-8E493A428F20}"/>
              </a:ext>
            </a:extLst>
          </p:cNvPr>
          <p:cNvCxnSpPr>
            <a:cxnSpLocks/>
            <a:stCxn id="72" idx="2"/>
            <a:endCxn id="71" idx="0"/>
          </p:cNvCxnSpPr>
          <p:nvPr/>
        </p:nvCxnSpPr>
        <p:spPr>
          <a:xfrm>
            <a:off x="8907842" y="4660672"/>
            <a:ext cx="0" cy="487777"/>
          </a:xfrm>
          <a:prstGeom prst="straightConnector1">
            <a:avLst/>
          </a:prstGeom>
          <a:ln w="57150"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18203E-E447-334C-9989-3E9BC4F8631B}"/>
              </a:ext>
            </a:extLst>
          </p:cNvPr>
          <p:cNvSpPr txBox="1"/>
          <p:nvPr/>
        </p:nvSpPr>
        <p:spPr>
          <a:xfrm>
            <a:off x="4797911" y="2702794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Lato" panose="020F0502020204030203" pitchFamily="34" charset="77"/>
              </a:rPr>
              <a:t>p</a:t>
            </a:r>
            <a:r>
              <a:rPr lang="en-US" sz="2800" b="1" dirty="0">
                <a:latin typeface="Lato" panose="020F0502020204030203" pitchFamily="34" charset="77"/>
              </a:rPr>
              <a:t>, </a:t>
            </a:r>
            <a:r>
              <a:rPr lang="en-US" sz="2800" b="1" i="1" dirty="0">
                <a:latin typeface="Lato" panose="020F0502020204030203" pitchFamily="34" charset="77"/>
              </a:rPr>
              <a:t>q</a:t>
            </a:r>
            <a:r>
              <a:rPr lang="en-US" sz="2800" b="1" dirty="0">
                <a:latin typeface="Lato" panose="020F0502020204030203" pitchFamily="34" charset="77"/>
              </a:rPr>
              <a:t>, </a:t>
            </a:r>
            <a:r>
              <a:rPr lang="en-US" sz="2800" b="1" i="1" dirty="0">
                <a:latin typeface="Lato" panose="020F0502020204030203" pitchFamily="34" charset="77"/>
              </a:rPr>
              <a:t>r</a:t>
            </a:r>
            <a:r>
              <a:rPr lang="en-US" sz="2800" b="1" dirty="0">
                <a:latin typeface="Lato" panose="020F0502020204030203" pitchFamily="34" charset="77"/>
              </a:rPr>
              <a:t>, </a:t>
            </a:r>
            <a:r>
              <a:rPr lang="en-US" sz="2800" b="1" i="1" dirty="0">
                <a:latin typeface="Lato" panose="020F0502020204030203" pitchFamily="34" charset="77"/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4A3B03-3E48-E342-BBED-EDCF54F233F0}"/>
              </a:ext>
            </a:extLst>
          </p:cNvPr>
          <p:cNvSpPr txBox="1"/>
          <p:nvPr/>
        </p:nvSpPr>
        <p:spPr>
          <a:xfrm>
            <a:off x="8066275" y="2562027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Lato" panose="020F0502020204030203" pitchFamily="34" charset="77"/>
              </a:rPr>
              <a:t>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9F3281-BB71-BC46-9CC0-AE018B90E8F1}"/>
              </a:ext>
            </a:extLst>
          </p:cNvPr>
          <p:cNvSpPr txBox="1"/>
          <p:nvPr/>
        </p:nvSpPr>
        <p:spPr>
          <a:xfrm>
            <a:off x="9835226" y="2562903"/>
            <a:ext cx="3706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Lato" panose="020F0502020204030203" pitchFamily="34" charset="77"/>
              </a:rPr>
              <a:t>q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48A18F-5F47-5E42-AB43-61B0D5262163}"/>
              </a:ext>
            </a:extLst>
          </p:cNvPr>
          <p:cNvSpPr txBox="1"/>
          <p:nvPr/>
        </p:nvSpPr>
        <p:spPr>
          <a:xfrm>
            <a:off x="8056894" y="3789144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Lato" panose="020F0502020204030203" pitchFamily="34" charset="77"/>
              </a:rPr>
              <a:t>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50DECF-90C6-8449-BF5C-CA4D358B55ED}"/>
              </a:ext>
            </a:extLst>
          </p:cNvPr>
          <p:cNvSpPr txBox="1"/>
          <p:nvPr/>
        </p:nvSpPr>
        <p:spPr>
          <a:xfrm>
            <a:off x="9863907" y="3824491"/>
            <a:ext cx="311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dirty="0">
                <a:latin typeface="Lato" panose="020F0502020204030203" pitchFamily="34" charset="77"/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43450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59" grpId="0" animBg="1"/>
      <p:bldP spid="63" grpId="0" animBg="1"/>
      <p:bldP spid="6" grpId="0" animBg="1"/>
      <p:bldP spid="7" grpId="0" animBg="1"/>
      <p:bldP spid="64" grpId="0" animBg="1"/>
      <p:bldP spid="65" grpId="0" animBg="1"/>
      <p:bldP spid="66" grpId="0" animBg="1"/>
      <p:bldP spid="67" grpId="0"/>
      <p:bldP spid="69" grpId="0" animBg="1"/>
      <p:bldP spid="70" grpId="0"/>
      <p:bldP spid="10" grpId="0"/>
      <p:bldP spid="71" grpId="0" animBg="1"/>
      <p:bldP spid="72" grpId="0"/>
      <p:bldP spid="3" grpId="0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851</Words>
  <Application>Microsoft Macintosh PowerPoint</Application>
  <PresentationFormat>Widescreen</PresentationFormat>
  <Paragraphs>245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Raleway</vt:lpstr>
      <vt:lpstr>Arial Rounded</vt:lpstr>
      <vt:lpstr>Roboto</vt:lpstr>
      <vt:lpstr>Roboto Condensed Light</vt:lpstr>
      <vt:lpstr>Lato</vt:lpstr>
      <vt:lpstr>Calibri</vt:lpstr>
      <vt:lpstr>Office Theme</vt:lpstr>
      <vt:lpstr>SYSLITE: Syntax-Guided Synthesis of PLTL Formulas from Finite Traces</vt:lpstr>
      <vt:lpstr>PLTL Formula Synthesis Problem</vt:lpstr>
      <vt:lpstr>Applications of PLTL Synthesis</vt:lpstr>
      <vt:lpstr>Target application: Attacks on 4G LTE Protocol</vt:lpstr>
      <vt:lpstr>Cellular Device-centric Warning system</vt:lpstr>
      <vt:lpstr>Contributions</vt:lpstr>
      <vt:lpstr>PowerPoint Presentation</vt:lpstr>
      <vt:lpstr>Lessons Learnt from Unsuccessful tries </vt:lpstr>
      <vt:lpstr>SYSLITE Insight Trace as Bit-vectors</vt:lpstr>
      <vt:lpstr>SYSLITE Design</vt:lpstr>
      <vt:lpstr>PowerPoint Presentation</vt:lpstr>
      <vt:lpstr>Empirical Evaluation of SYSLITE</vt:lpstr>
      <vt:lpstr>Case study 1: Formulas from literature</vt:lpstr>
      <vt:lpstr>Case study 1: Results</vt:lpstr>
      <vt:lpstr>Case study 1</vt:lpstr>
      <vt:lpstr>PowerPoint Presentation</vt:lpstr>
      <vt:lpstr>Summary</vt:lpstr>
      <vt:lpstr>PowerPoint Presentation</vt:lpstr>
      <vt:lpstr>PowerPoint Presentation</vt:lpstr>
      <vt:lpstr>Prior work: LTL Formula Synthesis (Neider and Gavran, FMCAD’18)</vt:lpstr>
      <vt:lpstr>Our Unsuccessful Attempts</vt:lpstr>
      <vt:lpstr>Case study 2: Cellular Network Attacks</vt:lpstr>
      <vt:lpstr>Case study 2: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Yahyazadeh, Daniel</cp:lastModifiedBy>
  <cp:revision>414</cp:revision>
  <dcterms:created xsi:type="dcterms:W3CDTF">2020-09-13T02:56:45Z</dcterms:created>
  <dcterms:modified xsi:type="dcterms:W3CDTF">2020-09-21T23:35:14Z</dcterms:modified>
</cp:coreProperties>
</file>